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93"/>
  </p:notesMasterIdLst>
  <p:sldIdLst>
    <p:sldId id="256" r:id="rId2"/>
    <p:sldId id="405" r:id="rId3"/>
    <p:sldId id="406" r:id="rId4"/>
    <p:sldId id="261" r:id="rId5"/>
    <p:sldId id="262" r:id="rId6"/>
    <p:sldId id="263" r:id="rId7"/>
    <p:sldId id="264" r:id="rId8"/>
    <p:sldId id="748" r:id="rId9"/>
    <p:sldId id="734" r:id="rId10"/>
    <p:sldId id="746" r:id="rId11"/>
    <p:sldId id="407" r:id="rId12"/>
    <p:sldId id="749" r:id="rId13"/>
    <p:sldId id="751" r:id="rId14"/>
    <p:sldId id="752" r:id="rId15"/>
    <p:sldId id="408" r:id="rId16"/>
    <p:sldId id="409" r:id="rId17"/>
    <p:sldId id="410" r:id="rId18"/>
    <p:sldId id="729" r:id="rId19"/>
    <p:sldId id="730" r:id="rId20"/>
    <p:sldId id="683" r:id="rId21"/>
    <p:sldId id="475" r:id="rId22"/>
    <p:sldId id="670" r:id="rId23"/>
    <p:sldId id="451" r:id="rId24"/>
    <p:sldId id="312" r:id="rId25"/>
    <p:sldId id="684" r:id="rId26"/>
    <p:sldId id="452" r:id="rId27"/>
    <p:sldId id="667" r:id="rId28"/>
    <p:sldId id="668" r:id="rId29"/>
    <p:sldId id="735" r:id="rId30"/>
    <p:sldId id="736" r:id="rId31"/>
    <p:sldId id="737" r:id="rId32"/>
    <p:sldId id="453" r:id="rId33"/>
    <p:sldId id="455" r:id="rId34"/>
    <p:sldId id="456" r:id="rId35"/>
    <p:sldId id="628" r:id="rId36"/>
    <p:sldId id="443" r:id="rId37"/>
    <p:sldId id="750" r:id="rId38"/>
    <p:sldId id="755" r:id="rId39"/>
    <p:sldId id="757" r:id="rId40"/>
    <p:sldId id="722" r:id="rId41"/>
    <p:sldId id="450" r:id="rId42"/>
    <p:sldId id="703" r:id="rId43"/>
    <p:sldId id="280" r:id="rId44"/>
    <p:sldId id="742" r:id="rId45"/>
    <p:sldId id="743" r:id="rId46"/>
    <p:sldId id="745" r:id="rId47"/>
    <p:sldId id="731" r:id="rId48"/>
    <p:sldId id="702" r:id="rId49"/>
    <p:sldId id="732" r:id="rId50"/>
    <p:sldId id="723" r:id="rId51"/>
    <p:sldId id="724" r:id="rId52"/>
    <p:sldId id="758" r:id="rId53"/>
    <p:sldId id="725" r:id="rId54"/>
    <p:sldId id="726" r:id="rId55"/>
    <p:sldId id="489" r:id="rId56"/>
    <p:sldId id="727" r:id="rId57"/>
    <p:sldId id="728" r:id="rId58"/>
    <p:sldId id="682" r:id="rId59"/>
    <p:sldId id="319" r:id="rId60"/>
    <p:sldId id="733" r:id="rId61"/>
    <p:sldId id="681" r:id="rId62"/>
    <p:sldId id="672" r:id="rId63"/>
    <p:sldId id="678" r:id="rId64"/>
    <p:sldId id="679" r:id="rId65"/>
    <p:sldId id="677" r:id="rId66"/>
    <p:sldId id="645" r:id="rId67"/>
    <p:sldId id="649" r:id="rId68"/>
    <p:sldId id="655" r:id="rId69"/>
    <p:sldId id="648" r:id="rId70"/>
    <p:sldId id="680" r:id="rId71"/>
    <p:sldId id="615" r:id="rId72"/>
    <p:sldId id="647" r:id="rId73"/>
    <p:sldId id="644" r:id="rId74"/>
    <p:sldId id="747" r:id="rId75"/>
    <p:sldId id="521" r:id="rId76"/>
    <p:sldId id="459" r:id="rId77"/>
    <p:sldId id="460" r:id="rId78"/>
    <p:sldId id="463" r:id="rId79"/>
    <p:sldId id="502" r:id="rId80"/>
    <p:sldId id="721" r:id="rId81"/>
    <p:sldId id="756" r:id="rId82"/>
    <p:sldId id="283" r:id="rId83"/>
    <p:sldId id="643" r:id="rId84"/>
    <p:sldId id="282" r:id="rId85"/>
    <p:sldId id="738" r:id="rId86"/>
    <p:sldId id="753" r:id="rId87"/>
    <p:sldId id="754" r:id="rId88"/>
    <p:sldId id="631" r:id="rId89"/>
    <p:sldId id="635" r:id="rId90"/>
    <p:sldId id="739" r:id="rId91"/>
    <p:sldId id="497" r:id="rId9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806" y="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11791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viewProps" Target="viewProps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533520" y="764280"/>
            <a:ext cx="6704640" cy="37713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r>
              <a:rPr lang="et-EE" sz="1800" b="0" strike="noStrike" spc="-1">
                <a:solidFill>
                  <a:srgbClr val="000000"/>
                </a:solidFill>
                <a:latin typeface="Calibri"/>
              </a:rPr>
              <a:t>Click to move the slide</a:t>
            </a:r>
          </a:p>
        </p:txBody>
      </p:sp>
      <p:sp>
        <p:nvSpPr>
          <p:cNvPr id="83" name="PlaceHolder 2"/>
          <p:cNvSpPr>
            <a:spLocks noGrp="1"/>
          </p:cNvSpPr>
          <p:nvPr>
            <p:ph type="body"/>
          </p:nvPr>
        </p:nvSpPr>
        <p:spPr>
          <a:xfrm>
            <a:off x="777240" y="4777560"/>
            <a:ext cx="6217560" cy="452592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r>
              <a:rPr lang="en-US" sz="2000" b="0" strike="noStrike" spc="-1">
                <a:latin typeface="Arial"/>
              </a:rPr>
              <a:t>Click to edit the notes format</a:t>
            </a:r>
          </a:p>
        </p:txBody>
      </p:sp>
      <p:sp>
        <p:nvSpPr>
          <p:cNvPr id="84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372840" cy="50256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r>
              <a:rPr lang="en-US" sz="1400" b="0" strike="noStrike" spc="-1">
                <a:latin typeface="Times New Roman"/>
              </a:rPr>
              <a:t>&lt;header&gt;</a:t>
            </a:r>
          </a:p>
        </p:txBody>
      </p:sp>
      <p:sp>
        <p:nvSpPr>
          <p:cNvPr id="85" name="PlaceHolder 4"/>
          <p:cNvSpPr>
            <a:spLocks noGrp="1"/>
          </p:cNvSpPr>
          <p:nvPr>
            <p:ph type="dt"/>
          </p:nvPr>
        </p:nvSpPr>
        <p:spPr>
          <a:xfrm>
            <a:off x="4399200" y="0"/>
            <a:ext cx="3372840" cy="50256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algn="r"/>
            <a:r>
              <a:rPr lang="en-US" sz="1400" b="0" strike="noStrike" spc="-1">
                <a:latin typeface="Times New Roman"/>
              </a:rPr>
              <a:t>&lt;date/time&gt;</a:t>
            </a:r>
          </a:p>
        </p:txBody>
      </p:sp>
      <p:sp>
        <p:nvSpPr>
          <p:cNvPr id="86" name="PlaceHolder 5"/>
          <p:cNvSpPr>
            <a:spLocks noGrp="1"/>
          </p:cNvSpPr>
          <p:nvPr>
            <p:ph type="ftr"/>
          </p:nvPr>
        </p:nvSpPr>
        <p:spPr>
          <a:xfrm>
            <a:off x="0" y="9555480"/>
            <a:ext cx="3372840" cy="50256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/>
          <a:p>
            <a:r>
              <a:rPr lang="en-US" sz="1400" b="0" strike="noStrike" spc="-1">
                <a:latin typeface="Times New Roman"/>
              </a:rPr>
              <a:t>&lt;footer&gt;</a:t>
            </a:r>
          </a:p>
        </p:txBody>
      </p:sp>
      <p:sp>
        <p:nvSpPr>
          <p:cNvPr id="87" name="PlaceHolder 6"/>
          <p:cNvSpPr>
            <a:spLocks noGrp="1"/>
          </p:cNvSpPr>
          <p:nvPr>
            <p:ph type="sldNum"/>
          </p:nvPr>
        </p:nvSpPr>
        <p:spPr>
          <a:xfrm>
            <a:off x="4399200" y="9555480"/>
            <a:ext cx="3372840" cy="50256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/>
          <a:p>
            <a:pPr algn="r"/>
            <a:fld id="{27F03F57-5BB3-4E07-8D8A-7A2515C8F53B}" type="slidenum">
              <a:rPr lang="en-US" sz="1400" b="0" strike="noStrike" spc="-1">
                <a:latin typeface="Times New Roman"/>
              </a:rPr>
              <a:t>‹#›</a:t>
            </a:fld>
            <a:endParaRPr lang="en-US" sz="14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EC55C9-5689-400C-BA13-FDDBCC1A7AED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vert="horz" lIns="0" tIns="0" rIns="0" bIns="0" anchor="b" anchorCtr="0">
            <a:noAutofit/>
          </a:bodyPr>
          <a:lstStyle/>
          <a:p>
            <a:pPr lvl="0"/>
            <a:fld id="{1B1F78EC-B9B9-4A39-AA4A-4B9950553DF3}" type="slidenum">
              <a:rPr/>
              <a:t>9</a:t>
            </a:fld>
            <a:endParaRPr lang="en-US"/>
          </a:p>
        </p:txBody>
      </p:sp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94BEE97-D0DD-40E1-878E-D18F75C560AE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xfrm>
            <a:off x="533400" y="763588"/>
            <a:ext cx="6704013" cy="3771900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1F896D5-A007-41DB-87D8-DE199D870A1A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 vert="horz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99720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CustomShape 1"/>
          <p:cNvSpPr/>
          <p:nvPr/>
        </p:nvSpPr>
        <p:spPr>
          <a:xfrm>
            <a:off x="901800" y="762120"/>
            <a:ext cx="4978080" cy="373356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96" name="PlaceHolder 2"/>
          <p:cNvSpPr>
            <a:spLocks noGrp="1"/>
          </p:cNvSpPr>
          <p:nvPr>
            <p:ph type="body"/>
          </p:nvPr>
        </p:nvSpPr>
        <p:spPr>
          <a:xfrm>
            <a:off x="914400" y="4724280"/>
            <a:ext cx="4947840" cy="442080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endParaRPr lang="en-US" sz="20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765580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CustomShape 1"/>
          <p:cNvSpPr/>
          <p:nvPr/>
        </p:nvSpPr>
        <p:spPr>
          <a:xfrm>
            <a:off x="901800" y="762120"/>
            <a:ext cx="4978080" cy="3733560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406" name="PlaceHolder 2"/>
          <p:cNvSpPr>
            <a:spLocks noGrp="1"/>
          </p:cNvSpPr>
          <p:nvPr>
            <p:ph type="body"/>
          </p:nvPr>
        </p:nvSpPr>
        <p:spPr>
          <a:xfrm>
            <a:off x="914400" y="4724280"/>
            <a:ext cx="4951080" cy="442080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endParaRPr lang="en-US" sz="20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667873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533400" y="763588"/>
            <a:ext cx="6704013" cy="3771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/>
          </p:nvPr>
        </p:nvSpPr>
        <p:spPr/>
        <p:txBody>
          <a:bodyPr/>
          <a:lstStyle/>
          <a:p>
            <a:pPr algn="r"/>
            <a:fld id="{27F03F57-5BB3-4E07-8D8A-7A2515C8F53B}" type="slidenum">
              <a:rPr lang="en-US" sz="1400" b="0" strike="noStrike" spc="-1" smtClean="0">
                <a:latin typeface="Times New Roman"/>
              </a:rPr>
              <a:t>35</a:t>
            </a:fld>
            <a:endParaRPr lang="en-US" sz="14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4922519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" name="CustomShape 1"/>
          <p:cNvSpPr/>
          <p:nvPr/>
        </p:nvSpPr>
        <p:spPr>
          <a:xfrm>
            <a:off x="901800" y="762120"/>
            <a:ext cx="4978080" cy="373356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411" name="PlaceHolder 2"/>
          <p:cNvSpPr>
            <a:spLocks noGrp="1"/>
          </p:cNvSpPr>
          <p:nvPr>
            <p:ph type="body"/>
          </p:nvPr>
        </p:nvSpPr>
        <p:spPr>
          <a:xfrm>
            <a:off x="914400" y="4724280"/>
            <a:ext cx="4947840" cy="442080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endParaRPr lang="en-US" sz="20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24388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" name="CustomShape 1"/>
          <p:cNvSpPr/>
          <p:nvPr/>
        </p:nvSpPr>
        <p:spPr>
          <a:xfrm>
            <a:off x="901800" y="762120"/>
            <a:ext cx="4978080" cy="373356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420" name="PlaceHolder 2"/>
          <p:cNvSpPr>
            <a:spLocks noGrp="1"/>
          </p:cNvSpPr>
          <p:nvPr>
            <p:ph type="body"/>
          </p:nvPr>
        </p:nvSpPr>
        <p:spPr>
          <a:xfrm>
            <a:off x="914400" y="4724280"/>
            <a:ext cx="4947840" cy="442080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endParaRPr lang="en-US" sz="20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028985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" name="CustomShape 1"/>
          <p:cNvSpPr/>
          <p:nvPr/>
        </p:nvSpPr>
        <p:spPr>
          <a:xfrm>
            <a:off x="901800" y="762120"/>
            <a:ext cx="4978080" cy="373356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411" name="PlaceHolder 2"/>
          <p:cNvSpPr>
            <a:spLocks noGrp="1"/>
          </p:cNvSpPr>
          <p:nvPr>
            <p:ph type="body"/>
          </p:nvPr>
        </p:nvSpPr>
        <p:spPr>
          <a:xfrm>
            <a:off x="914400" y="4724280"/>
            <a:ext cx="4947840" cy="442080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endParaRPr lang="en-US" sz="20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88765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CustomShape 1"/>
          <p:cNvSpPr/>
          <p:nvPr/>
        </p:nvSpPr>
        <p:spPr>
          <a:xfrm>
            <a:off x="901800" y="762120"/>
            <a:ext cx="4978080" cy="3733560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440" name="PlaceHolder 2"/>
          <p:cNvSpPr>
            <a:spLocks noGrp="1"/>
          </p:cNvSpPr>
          <p:nvPr>
            <p:ph type="body"/>
          </p:nvPr>
        </p:nvSpPr>
        <p:spPr>
          <a:xfrm>
            <a:off x="914400" y="4724280"/>
            <a:ext cx="4947840" cy="442080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endParaRPr lang="en-US" sz="20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887218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CustomShape 1"/>
          <p:cNvSpPr/>
          <p:nvPr/>
        </p:nvSpPr>
        <p:spPr>
          <a:xfrm>
            <a:off x="901800" y="762120"/>
            <a:ext cx="4978080" cy="3733560"/>
          </a:xfrm>
          <a:prstGeom prst="rect">
            <a:avLst/>
          </a:prstGeom>
          <a:solidFill>
            <a:srgbClr val="FFFFFF"/>
          </a:solidFill>
          <a:ln w="9360" cap="sq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66" name="PlaceHolder 2"/>
          <p:cNvSpPr>
            <a:spLocks noGrp="1"/>
          </p:cNvSpPr>
          <p:nvPr>
            <p:ph type="body"/>
          </p:nvPr>
        </p:nvSpPr>
        <p:spPr>
          <a:xfrm>
            <a:off x="914400" y="4724280"/>
            <a:ext cx="4951080" cy="442080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endParaRPr lang="en-US" sz="2000" b="0" strike="noStrike" spc="-1">
              <a:latin typeface="Arial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t-EE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t-EE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t-EE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t-EE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31080" cy="43509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t-EE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6226200" y="1825560"/>
            <a:ext cx="5131080" cy="43509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t-EE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t-EE" sz="1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838080" y="365040"/>
            <a:ext cx="10515240" cy="614412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t-EE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3108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t-EE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6226200" y="1825560"/>
            <a:ext cx="5131080" cy="43509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t-EE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838080" y="4098240"/>
            <a:ext cx="513108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t-EE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t-EE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31080" cy="43509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t-EE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6226200" y="1825560"/>
            <a:ext cx="513108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t-EE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6226200" y="4098240"/>
            <a:ext cx="513108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t-EE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t-EE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3108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t-EE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6226200" y="1825560"/>
            <a:ext cx="513108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t-EE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838080" y="4098240"/>
            <a:ext cx="1051524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t-EE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t-EE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1051524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t-EE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838080" y="4098240"/>
            <a:ext cx="1051524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t-EE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t-EE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3108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t-EE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6226200" y="1825560"/>
            <a:ext cx="513108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t-EE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838080" y="4098240"/>
            <a:ext cx="513108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t-EE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6226200" y="4098240"/>
            <a:ext cx="513108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t-EE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t-EE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338580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t-EE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4393440" y="1825560"/>
            <a:ext cx="338580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t-EE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>
          <a:xfrm>
            <a:off x="7949160" y="1825560"/>
            <a:ext cx="338580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t-EE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 type="body"/>
          </p:nvPr>
        </p:nvSpPr>
        <p:spPr>
          <a:xfrm>
            <a:off x="838080" y="4098240"/>
            <a:ext cx="338580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t-EE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 type="body"/>
          </p:nvPr>
        </p:nvSpPr>
        <p:spPr>
          <a:xfrm>
            <a:off x="4393440" y="4098240"/>
            <a:ext cx="338580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t-EE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 type="body"/>
          </p:nvPr>
        </p:nvSpPr>
        <p:spPr>
          <a:xfrm>
            <a:off x="7949160" y="4098240"/>
            <a:ext cx="338580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t-EE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en-US" sz="4400" b="0" strike="noStrike" spc="-1">
                <a:solidFill>
                  <a:srgbClr val="000000"/>
                </a:solidFill>
                <a:latin typeface="Calibri Light"/>
              </a:rPr>
              <a:t>Click to edit Master title style</a:t>
            </a:r>
            <a:endParaRPr lang="et-EE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</p:spPr>
        <p:txBody>
          <a:bodyPr>
            <a:noAutofit/>
          </a:bodyPr>
          <a:lstStyle/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Edit Master text styles</a:t>
            </a:r>
            <a:endParaRPr lang="et-EE" sz="2800" b="0" strike="noStrike" spc="-1">
              <a:solidFill>
                <a:srgbClr val="000000"/>
              </a:solidFill>
              <a:latin typeface="Calibri"/>
            </a:endParaRPr>
          </a:p>
          <a:p>
            <a:pPr marL="685800" lvl="1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Second level</a:t>
            </a:r>
            <a:endParaRPr lang="et-EE" sz="2400" b="0" strike="noStrike" spc="-1">
              <a:solidFill>
                <a:srgbClr val="000000"/>
              </a:solidFill>
              <a:latin typeface="Calibri"/>
            </a:endParaRPr>
          </a:p>
          <a:p>
            <a:pPr marL="1143000" lvl="2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en-US" sz="2000" b="0" strike="noStrike" spc="-1">
                <a:solidFill>
                  <a:srgbClr val="000000"/>
                </a:solidFill>
                <a:latin typeface="Calibri"/>
              </a:rPr>
              <a:t>Third level</a:t>
            </a:r>
            <a:endParaRPr lang="et-EE" sz="2000" b="0" strike="noStrike" spc="-1">
              <a:solidFill>
                <a:srgbClr val="000000"/>
              </a:solidFill>
              <a:latin typeface="Calibri"/>
            </a:endParaRPr>
          </a:p>
          <a:p>
            <a:pPr marL="1600200" lvl="3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en-US" sz="1800" b="0" strike="noStrike" spc="-1">
                <a:solidFill>
                  <a:srgbClr val="000000"/>
                </a:solidFill>
                <a:latin typeface="Calibri"/>
              </a:rPr>
              <a:t>Fourth level</a:t>
            </a:r>
            <a:endParaRPr lang="et-EE" sz="1800" b="0" strike="noStrike" spc="-1">
              <a:solidFill>
                <a:srgbClr val="000000"/>
              </a:solidFill>
              <a:latin typeface="Calibri"/>
            </a:endParaRPr>
          </a:p>
          <a:p>
            <a:pPr marL="2057400" lvl="4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en-US" sz="1800" b="0" strike="noStrike" spc="-1">
                <a:solidFill>
                  <a:srgbClr val="000000"/>
                </a:solidFill>
                <a:latin typeface="Calibri"/>
              </a:rPr>
              <a:t>Fifth level</a:t>
            </a:r>
            <a:endParaRPr lang="et-EE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fld id="{40D10AD4-0FE0-4A9C-8B89-C2D31F1518D0}" type="datetime">
              <a:rPr lang="et-EE" sz="1200" b="0" strike="noStrike" spc="-1">
                <a:solidFill>
                  <a:srgbClr val="8B8B8B"/>
                </a:solidFill>
                <a:latin typeface="Calibri"/>
              </a:rPr>
              <a:t>10.09.2026</a:t>
            </a:fld>
            <a:endParaRPr lang="en-US" sz="1200" b="0" strike="noStrike" spc="-1"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endParaRPr lang="en-US" sz="2400" b="0" strike="noStrike" spc="-1"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algn="r">
              <a:lnSpc>
                <a:spcPct val="100000"/>
              </a:lnSpc>
            </a:pPr>
            <a:fld id="{9287C9C5-26DB-4C2B-8CFF-CE01FA8E03F4}" type="slidenum">
              <a:rPr lang="et-EE" sz="1200" b="0" strike="noStrike" spc="-1">
                <a:solidFill>
                  <a:srgbClr val="8B8B8B"/>
                </a:solidFill>
                <a:latin typeface="Calibri"/>
              </a:rPr>
              <a:t>‹#›</a:t>
            </a:fld>
            <a:endParaRPr lang="en-US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40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41.png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w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wmf"/><Relationship Id="rId5" Type="http://schemas.openxmlformats.org/officeDocument/2006/relationships/image" Target="../media/image46.wmf"/><Relationship Id="rId4" Type="http://schemas.openxmlformats.org/officeDocument/2006/relationships/image" Target="../media/image45.wmf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TextShape 1"/>
          <p:cNvSpPr txBox="1"/>
          <p:nvPr/>
        </p:nvSpPr>
        <p:spPr>
          <a:xfrm>
            <a:off x="838080" y="1825560"/>
            <a:ext cx="8100000" cy="435096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t-EE" sz="2800" b="0" strike="noStrike" spc="-1">
              <a:solidFill>
                <a:srgbClr val="000000"/>
              </a:solidFill>
              <a:latin typeface="Calibri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t-EE" sz="4800" b="0" strike="noStrike" spc="-1">
                <a:solidFill>
                  <a:srgbClr val="000000"/>
                </a:solidFill>
                <a:latin typeface="Calibri"/>
              </a:rPr>
              <a:t>Tehisintellekt: sissejuhatus</a:t>
            </a:r>
          </a:p>
        </p:txBody>
      </p:sp>
      <p:pic>
        <p:nvPicPr>
          <p:cNvPr id="89" name="Picture 6_0" descr="Image result"/>
          <p:cNvPicPr/>
          <p:nvPr/>
        </p:nvPicPr>
        <p:blipFill>
          <a:blip r:embed="rId2"/>
          <a:stretch/>
        </p:blipFill>
        <p:spPr>
          <a:xfrm>
            <a:off x="8520120" y="921600"/>
            <a:ext cx="3671640" cy="5516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TextShape 1"/>
          <p:cNvSpPr txBox="1"/>
          <p:nvPr/>
        </p:nvSpPr>
        <p:spPr>
          <a:xfrm>
            <a:off x="785218" y="511426"/>
            <a:ext cx="10515240" cy="5627880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lstStyle/>
          <a:p>
            <a:pPr marL="571500" indent="-571500">
              <a:lnSpc>
                <a:spcPct val="150000"/>
              </a:lnSpc>
              <a:spcBef>
                <a:spcPts val="1001"/>
              </a:spcBef>
              <a:buFont typeface="Arial" panose="020B0604020202020204" pitchFamily="34" charset="0"/>
              <a:buChar char="•"/>
              <a:tabLst>
                <a:tab pos="0" algn="l"/>
              </a:tabLst>
            </a:pPr>
            <a:endParaRPr lang="en-US" sz="2800" spc="-1">
              <a:latin typeface="Calibri"/>
            </a:endParaRPr>
          </a:p>
          <a:p>
            <a:pPr marL="571500" indent="-571500">
              <a:lnSpc>
                <a:spcPct val="150000"/>
              </a:lnSpc>
              <a:spcBef>
                <a:spcPts val="1001"/>
              </a:spcBef>
              <a:buFont typeface="Arial" panose="020B0604020202020204" pitchFamily="34" charset="0"/>
              <a:buChar char="•"/>
              <a:tabLst>
                <a:tab pos="0" algn="l"/>
              </a:tabLst>
            </a:pPr>
            <a:r>
              <a:rPr lang="en-US" sz="2800" spc="-1">
                <a:latin typeface="Calibri"/>
              </a:rPr>
              <a:t>Orientatsioon</a:t>
            </a:r>
          </a:p>
          <a:p>
            <a:pPr marL="571500" indent="-571500">
              <a:lnSpc>
                <a:spcPct val="150000"/>
              </a:lnSpc>
              <a:spcBef>
                <a:spcPts val="1001"/>
              </a:spcBef>
              <a:buFont typeface="Arial" panose="020B0604020202020204" pitchFamily="34" charset="0"/>
              <a:buChar char="•"/>
              <a:tabLst>
                <a:tab pos="0" algn="l"/>
              </a:tabLst>
            </a:pPr>
            <a:r>
              <a:rPr lang="en-US" sz="2800" spc="-1">
                <a:latin typeface="Calibri"/>
              </a:rPr>
              <a:t>Tehisintellekti tüübid ja valdkonnad</a:t>
            </a:r>
          </a:p>
          <a:p>
            <a:pPr marL="571500" indent="-571500">
              <a:lnSpc>
                <a:spcPct val="150000"/>
              </a:lnSpc>
              <a:spcBef>
                <a:spcPts val="1001"/>
              </a:spcBef>
              <a:buFont typeface="Arial" panose="020B0604020202020204" pitchFamily="34" charset="0"/>
              <a:buChar char="•"/>
              <a:tabLst>
                <a:tab pos="0" algn="l"/>
              </a:tabLst>
            </a:pPr>
            <a:r>
              <a:rPr lang="en-US" sz="2800" spc="-1">
                <a:latin typeface="Calibri"/>
              </a:rPr>
              <a:t>Hübriidsüsteemid</a:t>
            </a:r>
          </a:p>
          <a:p>
            <a:pPr marL="571500" indent="-571500">
              <a:lnSpc>
                <a:spcPct val="150000"/>
              </a:lnSpc>
              <a:spcBef>
                <a:spcPts val="1001"/>
              </a:spcBef>
              <a:buFont typeface="Arial" panose="020B0604020202020204" pitchFamily="34" charset="0"/>
              <a:buChar char="•"/>
              <a:tabLst>
                <a:tab pos="0" algn="l"/>
              </a:tabLst>
            </a:pPr>
            <a:r>
              <a:rPr lang="en-US" sz="2800" spc="-1">
                <a:latin typeface="Calibri"/>
              </a:rPr>
              <a:t>Robotid</a:t>
            </a:r>
          </a:p>
          <a:p>
            <a:pPr marL="571500" indent="-571500">
              <a:lnSpc>
                <a:spcPct val="150000"/>
              </a:lnSpc>
              <a:spcBef>
                <a:spcPts val="1001"/>
              </a:spcBef>
              <a:buFont typeface="Arial" panose="020B0604020202020204" pitchFamily="34" charset="0"/>
              <a:buChar char="•"/>
              <a:tabLst>
                <a:tab pos="0" algn="l"/>
              </a:tabLst>
            </a:pPr>
            <a:r>
              <a:rPr lang="en-US" sz="2800" spc="-1">
                <a:latin typeface="Calibri"/>
              </a:rPr>
              <a:t>Filosoofia ja prognoosid</a:t>
            </a:r>
          </a:p>
          <a:p>
            <a:pPr marL="571500" indent="-571500">
              <a:lnSpc>
                <a:spcPct val="150000"/>
              </a:lnSpc>
              <a:spcBef>
                <a:spcPts val="1001"/>
              </a:spcBef>
              <a:buFont typeface="Arial" panose="020B0604020202020204" pitchFamily="34" charset="0"/>
              <a:buChar char="•"/>
              <a:tabLst>
                <a:tab pos="0" algn="l"/>
              </a:tabLst>
            </a:pPr>
            <a:r>
              <a:rPr lang="en-US" sz="2800" spc="-1">
                <a:latin typeface="Calibri"/>
              </a:rPr>
              <a:t>Keelemudelite rakendamise hetkeseis</a:t>
            </a:r>
          </a:p>
        </p:txBody>
      </p:sp>
    </p:spTree>
    <p:extLst>
      <p:ext uri="{BB962C8B-B14F-4D97-AF65-F5344CB8AC3E}">
        <p14:creationId xmlns:p14="http://schemas.microsoft.com/office/powerpoint/2010/main" val="16574821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TextShape 1"/>
          <p:cNvSpPr txBox="1"/>
          <p:nvPr/>
        </p:nvSpPr>
        <p:spPr>
          <a:xfrm>
            <a:off x="645480" y="2038320"/>
            <a:ext cx="10515240" cy="132516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et-EE" sz="4400" b="0" strike="noStrike" spc="-1">
                <a:solidFill>
                  <a:srgbClr val="000000"/>
                </a:solidFill>
                <a:latin typeface="Calibri Light"/>
              </a:rPr>
              <a:t>Orientatsioon</a:t>
            </a:r>
            <a:endParaRPr lang="et-EE" sz="44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TextShape 1"/>
          <p:cNvSpPr txBox="1"/>
          <p:nvPr/>
        </p:nvSpPr>
        <p:spPr>
          <a:xfrm>
            <a:off x="838080" y="548640"/>
            <a:ext cx="10515240" cy="5627880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t-EE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t-EE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t-EE" sz="3200" b="0" i="1" strike="noStrike" spc="-1">
                <a:solidFill>
                  <a:srgbClr val="767171"/>
                </a:solidFill>
                <a:latin typeface="Calibri"/>
              </a:rPr>
              <a:t>Marc Andreessen: </a:t>
            </a:r>
            <a:endParaRPr lang="et-EE" sz="32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t-EE" sz="3200" b="0" strike="noStrike" spc="-1">
                <a:solidFill>
                  <a:srgbClr val="000000"/>
                </a:solidFill>
                <a:latin typeface="Calibri"/>
              </a:rPr>
              <a:t>		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t-EE" sz="3200" b="0" strike="noStrike" spc="-1">
                <a:solidFill>
                  <a:srgbClr val="000000"/>
                </a:solidFill>
                <a:latin typeface="Calibri"/>
              </a:rPr>
              <a:t>                      </a:t>
            </a:r>
            <a:r>
              <a:rPr lang="en-US" sz="3200" b="0" strike="noStrike" spc="-1">
                <a:solidFill>
                  <a:srgbClr val="000000"/>
                </a:solidFill>
                <a:latin typeface="Calibri"/>
              </a:rPr>
              <a:t>    Software Is Eating the World</a:t>
            </a:r>
            <a:endParaRPr lang="et-EE" sz="32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t-EE" sz="3600" b="0" strike="noStrike" spc="-1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877901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TextShape 1"/>
          <p:cNvSpPr txBox="1"/>
          <p:nvPr/>
        </p:nvSpPr>
        <p:spPr>
          <a:xfrm>
            <a:off x="828000" y="1521000"/>
            <a:ext cx="10515240" cy="435096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t-EE" sz="3200" b="0" i="1" strike="noStrike" spc="-1">
                <a:solidFill>
                  <a:srgbClr val="767171"/>
                </a:solidFill>
                <a:latin typeface="Calibri"/>
              </a:rPr>
              <a:t>Paradoks:</a:t>
            </a:r>
            <a:endParaRPr lang="et-EE" sz="32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t-EE" sz="32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t-EE" sz="3200" b="0" strike="noStrike" spc="-1">
                <a:solidFill>
                  <a:srgbClr val="000000"/>
                </a:solidFill>
                <a:latin typeface="Calibri"/>
              </a:rPr>
              <a:t>IT ei ole sel sajandil globaalmajandust oluliselt efektiivistanud: vastupidi, GDP kasvutempo on pikaajalises langustrendis.</a:t>
            </a:r>
          </a:p>
        </p:txBody>
      </p:sp>
    </p:spTree>
    <p:extLst>
      <p:ext uri="{BB962C8B-B14F-4D97-AF65-F5344CB8AC3E}">
        <p14:creationId xmlns:p14="http://schemas.microsoft.com/office/powerpoint/2010/main" val="2143749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" name="Picture 1"/>
          <p:cNvPicPr/>
          <p:nvPr/>
        </p:nvPicPr>
        <p:blipFill>
          <a:blip r:embed="rId2"/>
          <a:stretch/>
        </p:blipFill>
        <p:spPr>
          <a:xfrm>
            <a:off x="1679400" y="293040"/>
            <a:ext cx="8633520" cy="617292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318390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TextShape 1"/>
          <p:cNvSpPr txBox="1"/>
          <p:nvPr/>
        </p:nvSpPr>
        <p:spPr>
          <a:xfrm>
            <a:off x="828000" y="1521000"/>
            <a:ext cx="10515240" cy="4350960"/>
          </a:xfrm>
          <a:prstGeom prst="rect">
            <a:avLst/>
          </a:prstGeom>
          <a:noFill/>
          <a:ln>
            <a:noFill/>
          </a:ln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t-EE" sz="2800" b="0" i="1" strike="noStrike" spc="-1">
                <a:solidFill>
                  <a:srgbClr val="767171"/>
                </a:solidFill>
                <a:latin typeface="Calibri"/>
              </a:rPr>
              <a:t>IT globaalne probleem ja lootus</a:t>
            </a:r>
            <a:endParaRPr lang="et-EE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et-EE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t-EE" sz="2400" b="0" strike="noStrike" spc="-1">
                <a:solidFill>
                  <a:srgbClr val="000000"/>
                </a:solidFill>
                <a:latin typeface="Calibri"/>
              </a:rPr>
              <a:t>Tööprotsesside automatiseerimine on </a:t>
            </a: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siiani olnud </a:t>
            </a:r>
            <a:r>
              <a:rPr lang="et-EE" sz="2400" b="0" strike="noStrike" spc="-1">
                <a:solidFill>
                  <a:srgbClr val="000000"/>
                </a:solidFill>
                <a:latin typeface="Calibri"/>
              </a:rPr>
              <a:t>väga raske:  tarkvara ehitamine on </a:t>
            </a: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olnud </a:t>
            </a:r>
            <a:r>
              <a:rPr lang="et-EE" sz="2400" b="0" strike="noStrike" spc="-1">
                <a:solidFill>
                  <a:srgbClr val="000000"/>
                </a:solidFill>
                <a:latin typeface="Calibri"/>
              </a:rPr>
              <a:t>aeglane ja kallis.</a:t>
            </a: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et-EE" sz="24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Praegu aitavad </a:t>
            </a:r>
            <a:r>
              <a:rPr lang="en-US" sz="2400" spc="-1">
                <a:solidFill>
                  <a:srgbClr val="000000"/>
                </a:solidFill>
                <a:latin typeface="Calibri"/>
              </a:rPr>
              <a:t>t</a:t>
            </a:r>
            <a:r>
              <a:rPr lang="et-EE" sz="2400" b="0" strike="noStrike" spc="-1">
                <a:solidFill>
                  <a:srgbClr val="000000"/>
                </a:solidFill>
                <a:latin typeface="Calibri"/>
              </a:rPr>
              <a:t>ehismõistuse tehnoloogiad </a:t>
            </a:r>
            <a:r>
              <a:rPr lang="en-US" sz="2400" spc="-1">
                <a:solidFill>
                  <a:srgbClr val="000000"/>
                </a:solidFill>
                <a:latin typeface="Calibri"/>
              </a:rPr>
              <a:t>mh palju </a:t>
            </a:r>
            <a:r>
              <a:rPr lang="et-EE" sz="2400" b="0" strike="noStrike" spc="-1">
                <a:solidFill>
                  <a:srgbClr val="000000"/>
                </a:solidFill>
                <a:latin typeface="Calibri"/>
              </a:rPr>
              <a:t>efektiivsemalt ehitada automatiseerimis-tarkvara.</a:t>
            </a:r>
            <a:endParaRPr lang="en-US" sz="24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400" spc="-1">
              <a:solidFill>
                <a:srgbClr val="000000"/>
              </a:solidFill>
              <a:latin typeface="Calibri"/>
            </a:endParaRPr>
          </a:p>
          <a:p>
            <a:pPr>
              <a:spcBef>
                <a:spcPts val="1001"/>
              </a:spcBef>
              <a:tabLst>
                <a:tab pos="0" algn="l"/>
              </a:tabLst>
            </a:pPr>
            <a:r>
              <a:rPr lang="en-US" sz="2400" spc="-1">
                <a:solidFill>
                  <a:srgbClr val="000000"/>
                </a:solidFill>
                <a:latin typeface="Calibri"/>
              </a:rPr>
              <a:t>Oleme protsessis, kus tava-tarkvara ehitamise asemel saab üha enam töid automatiseerida otse LLMdele antavate ülesannete + taustainfo abil. </a:t>
            </a: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4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et-EE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250422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A972ACB-EB0C-44F9-B28E-FA33FB8799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10" y="154819"/>
            <a:ext cx="12114590" cy="8065841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A4EE1B58-267D-4060-BD09-99FECA50C1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4861" y="224735"/>
            <a:ext cx="10515240" cy="1325160"/>
          </a:xfrm>
        </p:spPr>
        <p:txBody>
          <a:bodyPr/>
          <a:lstStyle/>
          <a:p>
            <a:r>
              <a:rPr lang="en-US" sz="320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Anthropic: optimistlikud ennustused 2026 september</a:t>
            </a:r>
          </a:p>
        </p:txBody>
      </p:sp>
    </p:spTree>
    <p:extLst>
      <p:ext uri="{BB962C8B-B14F-4D97-AF65-F5344CB8AC3E}">
        <p14:creationId xmlns:p14="http://schemas.microsoft.com/office/powerpoint/2010/main" val="11340187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D752753-96AD-4B74-8827-A77000CF21EC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1022694" y="0"/>
            <a:ext cx="1034261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500738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TextShape 1"/>
          <p:cNvSpPr txBox="1"/>
          <p:nvPr/>
        </p:nvSpPr>
        <p:spPr>
          <a:xfrm>
            <a:off x="645480" y="2038320"/>
            <a:ext cx="10515240" cy="132516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90000"/>
              </a:lnSpc>
            </a:pPr>
            <a:endParaRPr lang="en-US" sz="4400" b="0" strike="noStrike" spc="-1">
              <a:solidFill>
                <a:srgbClr val="000000"/>
              </a:solidFill>
              <a:latin typeface="Calibri Light"/>
            </a:endParaRPr>
          </a:p>
          <a:p>
            <a:pPr algn="ctr">
              <a:lnSpc>
                <a:spcPct val="90000"/>
              </a:lnSpc>
            </a:pPr>
            <a:r>
              <a:rPr lang="en-US" sz="4400" spc="-1">
                <a:solidFill>
                  <a:srgbClr val="000000"/>
                </a:solidFill>
                <a:latin typeface="Calibri Light"/>
              </a:rPr>
              <a:t>Tehisintellekti tüübid ja valdkonnad</a:t>
            </a:r>
            <a:endParaRPr lang="et-EE" sz="4400" b="0" strike="noStrike" spc="-1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693503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TextShape 1"/>
          <p:cNvSpPr txBox="1"/>
          <p:nvPr/>
        </p:nvSpPr>
        <p:spPr>
          <a:xfrm>
            <a:off x="828000" y="851505"/>
            <a:ext cx="10515240" cy="5020455"/>
          </a:xfrm>
          <a:prstGeom prst="rect">
            <a:avLst/>
          </a:prstGeom>
          <a:noFill/>
          <a:ln>
            <a:noFill/>
          </a:ln>
        </p:spPr>
        <p:txBody>
          <a:bodyPr>
            <a:normAutofit fontScale="70000" lnSpcReduction="20000"/>
          </a:bodyPr>
          <a:lstStyle/>
          <a:p>
            <a:pPr>
              <a:lnSpc>
                <a:spcPct val="11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n-US" sz="2800" b="0" i="1" strike="noStrike" spc="-1">
                <a:solidFill>
                  <a:schemeClr val="bg2">
                    <a:lumMod val="50000"/>
                  </a:schemeClr>
                </a:solidFill>
                <a:latin typeface="Calibri"/>
              </a:rPr>
              <a:t>Kolm </a:t>
            </a:r>
            <a:r>
              <a:rPr lang="et-EE" sz="2800" b="0" i="1" strike="noStrike" spc="-1">
                <a:solidFill>
                  <a:schemeClr val="bg2">
                    <a:lumMod val="50000"/>
                  </a:schemeClr>
                </a:solidFill>
                <a:latin typeface="Calibri"/>
              </a:rPr>
              <a:t>suur</a:t>
            </a:r>
            <a:r>
              <a:rPr lang="en-US" sz="2800" b="0" i="1" strike="noStrike" spc="-1">
                <a:solidFill>
                  <a:schemeClr val="bg2">
                    <a:lumMod val="50000"/>
                  </a:schemeClr>
                </a:solidFill>
                <a:latin typeface="Calibri"/>
              </a:rPr>
              <a:t>emat</a:t>
            </a:r>
            <a:r>
              <a:rPr lang="et-EE" sz="2800" b="0" i="1" strike="noStrike" spc="-1">
                <a:solidFill>
                  <a:schemeClr val="bg2">
                    <a:lumMod val="50000"/>
                  </a:schemeClr>
                </a:solidFill>
                <a:latin typeface="Calibri"/>
              </a:rPr>
              <a:t> A</a:t>
            </a:r>
            <a:r>
              <a:rPr lang="en-US" sz="2800" b="0" i="1" strike="noStrike" spc="-1">
                <a:solidFill>
                  <a:schemeClr val="bg2">
                    <a:lumMod val="50000"/>
                  </a:schemeClr>
                </a:solidFill>
                <a:latin typeface="Calibri"/>
              </a:rPr>
              <a:t>.</a:t>
            </a:r>
            <a:r>
              <a:rPr lang="et-EE" sz="2800" b="0" i="1" strike="noStrike" spc="-1">
                <a:solidFill>
                  <a:schemeClr val="bg2">
                    <a:lumMod val="50000"/>
                  </a:schemeClr>
                </a:solidFill>
                <a:latin typeface="Calibri"/>
              </a:rPr>
              <a:t>I</a:t>
            </a:r>
            <a:r>
              <a:rPr lang="en-US" sz="2800" b="0" i="1" strike="noStrike" spc="-1">
                <a:solidFill>
                  <a:schemeClr val="bg2">
                    <a:lumMod val="50000"/>
                  </a:schemeClr>
                </a:solidFill>
                <a:latin typeface="Calibri"/>
              </a:rPr>
              <a:t>.</a:t>
            </a:r>
            <a:r>
              <a:rPr lang="et-EE" sz="2800" b="0" i="1" strike="noStrike" spc="-1">
                <a:solidFill>
                  <a:schemeClr val="bg2">
                    <a:lumMod val="50000"/>
                  </a:schemeClr>
                </a:solidFill>
                <a:latin typeface="Calibri"/>
              </a:rPr>
              <a:t> meetodite valdkonda:</a:t>
            </a:r>
            <a:endParaRPr lang="en-US" sz="2800" b="0" i="1" strike="noStrike" spc="-1">
              <a:solidFill>
                <a:schemeClr val="bg2">
                  <a:lumMod val="50000"/>
                </a:schemeClr>
              </a:solidFill>
              <a:latin typeface="Calibri"/>
            </a:endParaRPr>
          </a:p>
          <a:p>
            <a:pPr>
              <a:lnSpc>
                <a:spcPct val="110000"/>
              </a:lnSpc>
              <a:spcBef>
                <a:spcPts val="1001"/>
              </a:spcBef>
              <a:tabLst>
                <a:tab pos="0" algn="l"/>
              </a:tabLst>
            </a:pPr>
            <a:endParaRPr lang="et-EE" sz="2800" b="0" i="1" strike="noStrike" spc="-1">
              <a:solidFill>
                <a:schemeClr val="bg2">
                  <a:lumMod val="50000"/>
                </a:schemeClr>
              </a:solidFill>
              <a:latin typeface="Calibri"/>
            </a:endParaRPr>
          </a:p>
          <a:p>
            <a:pPr marL="228600" indent="-228240">
              <a:lnSpc>
                <a:spcPct val="110000"/>
              </a:lnSpc>
              <a:spcBef>
                <a:spcPts val="1001"/>
              </a:spcBef>
              <a:buClr>
                <a:srgbClr val="C00000"/>
              </a:buClr>
              <a:buFont typeface="Arial"/>
              <a:buChar char="•"/>
              <a:tabLst>
                <a:tab pos="455760" algn="l"/>
                <a:tab pos="912960" algn="l"/>
                <a:tab pos="1370160" algn="l"/>
                <a:tab pos="1827360" algn="l"/>
                <a:tab pos="2284560" algn="l"/>
                <a:tab pos="2741760" algn="l"/>
                <a:tab pos="3198960" algn="l"/>
                <a:tab pos="3656160" algn="l"/>
                <a:tab pos="4113360" algn="l"/>
                <a:tab pos="4570560" algn="l"/>
                <a:tab pos="5027760" algn="l"/>
                <a:tab pos="5484960" algn="l"/>
                <a:tab pos="5942160" algn="l"/>
                <a:tab pos="6399360" algn="l"/>
                <a:tab pos="6856560" algn="l"/>
                <a:tab pos="7313760" algn="l"/>
                <a:tab pos="7770960" algn="l"/>
                <a:tab pos="8228160" algn="l"/>
                <a:tab pos="8685360" algn="l"/>
                <a:tab pos="9142560" algn="l"/>
              </a:tabLst>
            </a:pPr>
            <a:r>
              <a:rPr lang="en-US" sz="2800" spc="-1">
                <a:solidFill>
                  <a:srgbClr val="C00000"/>
                </a:solidFill>
                <a:latin typeface="Calibri"/>
              </a:rPr>
              <a:t>Simulatsioonid</a:t>
            </a:r>
            <a:r>
              <a:rPr lang="et-EE" sz="2800" spc="-1">
                <a:solidFill>
                  <a:srgbClr val="000000"/>
                </a:solidFill>
                <a:latin typeface="Calibri"/>
              </a:rPr>
              <a:t> </a:t>
            </a:r>
            <a:endParaRPr lang="en-US" sz="2800" spc="-1">
              <a:solidFill>
                <a:srgbClr val="000000"/>
              </a:solidFill>
              <a:latin typeface="Calibri"/>
            </a:endParaRPr>
          </a:p>
          <a:p>
            <a:pPr marL="457560" lvl="1">
              <a:lnSpc>
                <a:spcPct val="110000"/>
              </a:lnSpc>
              <a:spcBef>
                <a:spcPts val="1001"/>
              </a:spcBef>
              <a:buClr>
                <a:srgbClr val="C00000"/>
              </a:buClr>
              <a:tabLst>
                <a:tab pos="455760" algn="l"/>
                <a:tab pos="912960" algn="l"/>
                <a:tab pos="1370160" algn="l"/>
                <a:tab pos="1827360" algn="l"/>
                <a:tab pos="2284560" algn="l"/>
                <a:tab pos="2741760" algn="l"/>
                <a:tab pos="3198960" algn="l"/>
                <a:tab pos="3656160" algn="l"/>
                <a:tab pos="4113360" algn="l"/>
                <a:tab pos="4570560" algn="l"/>
                <a:tab pos="5027760" algn="l"/>
                <a:tab pos="5484960" algn="l"/>
                <a:tab pos="5942160" algn="l"/>
                <a:tab pos="6399360" algn="l"/>
                <a:tab pos="6856560" algn="l"/>
                <a:tab pos="7313760" algn="l"/>
                <a:tab pos="7770960" algn="l"/>
                <a:tab pos="8228160" algn="l"/>
                <a:tab pos="8685360" algn="l"/>
                <a:tab pos="9142560" algn="l"/>
              </a:tabLst>
            </a:pPr>
            <a:r>
              <a:rPr lang="en-US" sz="2800" spc="-1">
                <a:solidFill>
                  <a:srgbClr val="000000"/>
                </a:solidFill>
                <a:latin typeface="Calibri"/>
              </a:rPr>
              <a:t>tegevuse tulemuste ja valdkondliku reaalsuse kiire prognoosimine a la FPS, digitaalsed kaksikud</a:t>
            </a:r>
            <a:endParaRPr lang="et-EE" sz="2800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10000"/>
              </a:lnSpc>
              <a:tabLst>
                <a:tab pos="0" algn="l"/>
              </a:tabLst>
            </a:pPr>
            <a:endParaRPr lang="et-EE" sz="2800" b="0" strike="noStrike" spc="-1">
              <a:solidFill>
                <a:srgbClr val="000000"/>
              </a:solidFill>
              <a:latin typeface="Calibri"/>
            </a:endParaRPr>
          </a:p>
          <a:p>
            <a:pPr marL="228600" indent="-228240">
              <a:lnSpc>
                <a:spcPct val="110000"/>
              </a:lnSpc>
              <a:spcBef>
                <a:spcPts val="1001"/>
              </a:spcBef>
              <a:buClr>
                <a:srgbClr val="C00000"/>
              </a:buClr>
              <a:buFont typeface="Arial"/>
              <a:buChar char="•"/>
              <a:tabLst>
                <a:tab pos="455760" algn="l"/>
                <a:tab pos="912960" algn="l"/>
                <a:tab pos="1370160" algn="l"/>
                <a:tab pos="1827360" algn="l"/>
                <a:tab pos="2284560" algn="l"/>
                <a:tab pos="2741760" algn="l"/>
                <a:tab pos="3198960" algn="l"/>
                <a:tab pos="3656160" algn="l"/>
                <a:tab pos="4113360" algn="l"/>
                <a:tab pos="4570560" algn="l"/>
                <a:tab pos="5027760" algn="l"/>
                <a:tab pos="5484960" algn="l"/>
                <a:tab pos="5942160" algn="l"/>
                <a:tab pos="6399360" algn="l"/>
                <a:tab pos="6856560" algn="l"/>
                <a:tab pos="7313760" algn="l"/>
                <a:tab pos="7770960" algn="l"/>
                <a:tab pos="8228160" algn="l"/>
                <a:tab pos="8685360" algn="l"/>
                <a:tab pos="9142560" algn="l"/>
              </a:tabLst>
            </a:pPr>
            <a:r>
              <a:rPr lang="et-EE" sz="2800" b="0" strike="noStrike" spc="-1">
                <a:solidFill>
                  <a:srgbClr val="C00000"/>
                </a:solidFill>
                <a:latin typeface="Calibri"/>
              </a:rPr>
              <a:t>Otsing</a:t>
            </a:r>
            <a:r>
              <a:rPr lang="et-EE" sz="28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(sümbol-A.I.)</a:t>
            </a:r>
          </a:p>
          <a:p>
            <a:pPr marL="360">
              <a:lnSpc>
                <a:spcPct val="110000"/>
              </a:lnSpc>
              <a:spcBef>
                <a:spcPts val="1001"/>
              </a:spcBef>
              <a:buClr>
                <a:srgbClr val="C00000"/>
              </a:buClr>
              <a:tabLst>
                <a:tab pos="455760" algn="l"/>
                <a:tab pos="912960" algn="l"/>
                <a:tab pos="1370160" algn="l"/>
                <a:tab pos="1827360" algn="l"/>
                <a:tab pos="2284560" algn="l"/>
                <a:tab pos="2741760" algn="l"/>
                <a:tab pos="3198960" algn="l"/>
                <a:tab pos="3656160" algn="l"/>
                <a:tab pos="4113360" algn="l"/>
                <a:tab pos="4570560" algn="l"/>
                <a:tab pos="5027760" algn="l"/>
                <a:tab pos="5484960" algn="l"/>
                <a:tab pos="5942160" algn="l"/>
                <a:tab pos="6399360" algn="l"/>
                <a:tab pos="6856560" algn="l"/>
                <a:tab pos="7313760" algn="l"/>
                <a:tab pos="7770960" algn="l"/>
                <a:tab pos="8228160" algn="l"/>
                <a:tab pos="8685360" algn="l"/>
                <a:tab pos="9142560" algn="l"/>
              </a:tabLst>
            </a:pP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       </a:t>
            </a:r>
            <a:r>
              <a:rPr lang="et-EE" sz="2800" b="0" strike="noStrike" spc="-1">
                <a:solidFill>
                  <a:srgbClr val="000000"/>
                </a:solidFill>
                <a:latin typeface="Calibri"/>
              </a:rPr>
              <a:t>paljude variantide seast a la malemäng</a:t>
            </a: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, matemaatikatõestus, </a:t>
            </a:r>
          </a:p>
          <a:p>
            <a:pPr marL="360">
              <a:lnSpc>
                <a:spcPct val="110000"/>
              </a:lnSpc>
              <a:spcBef>
                <a:spcPts val="1001"/>
              </a:spcBef>
              <a:buClr>
                <a:srgbClr val="C00000"/>
              </a:buClr>
              <a:tabLst>
                <a:tab pos="455760" algn="l"/>
                <a:tab pos="912960" algn="l"/>
                <a:tab pos="1370160" algn="l"/>
                <a:tab pos="1827360" algn="l"/>
                <a:tab pos="2284560" algn="l"/>
                <a:tab pos="2741760" algn="l"/>
                <a:tab pos="3198960" algn="l"/>
                <a:tab pos="3656160" algn="l"/>
                <a:tab pos="4113360" algn="l"/>
                <a:tab pos="4570560" algn="l"/>
                <a:tab pos="5027760" algn="l"/>
                <a:tab pos="5484960" algn="l"/>
                <a:tab pos="5942160" algn="l"/>
                <a:tab pos="6399360" algn="l"/>
                <a:tab pos="6856560" algn="l"/>
                <a:tab pos="7313760" algn="l"/>
                <a:tab pos="7770960" algn="l"/>
                <a:tab pos="8228160" algn="l"/>
                <a:tab pos="8685360" algn="l"/>
                <a:tab pos="9142560" algn="l"/>
              </a:tabLst>
            </a:pP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 	teekonna optimeerimine, planeerimine jne.</a:t>
            </a:r>
            <a:endParaRPr lang="et-EE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10000"/>
              </a:lnSpc>
              <a:tabLst>
                <a:tab pos="455760" algn="l"/>
                <a:tab pos="912960" algn="l"/>
                <a:tab pos="1370160" algn="l"/>
                <a:tab pos="1827360" algn="l"/>
                <a:tab pos="2284560" algn="l"/>
                <a:tab pos="2741760" algn="l"/>
                <a:tab pos="3198960" algn="l"/>
                <a:tab pos="3656160" algn="l"/>
                <a:tab pos="4113360" algn="l"/>
                <a:tab pos="4570560" algn="l"/>
                <a:tab pos="5027760" algn="l"/>
                <a:tab pos="5484960" algn="l"/>
                <a:tab pos="5942160" algn="l"/>
                <a:tab pos="6399360" algn="l"/>
                <a:tab pos="6856560" algn="l"/>
                <a:tab pos="7313760" algn="l"/>
                <a:tab pos="7770960" algn="l"/>
                <a:tab pos="8228160" algn="l"/>
                <a:tab pos="8685360" algn="l"/>
                <a:tab pos="9142560" algn="l"/>
              </a:tabLst>
            </a:pPr>
            <a:endParaRPr lang="et-EE" sz="2800" b="0" strike="noStrike" spc="-1">
              <a:solidFill>
                <a:srgbClr val="000000"/>
              </a:solidFill>
              <a:latin typeface="Calibri"/>
            </a:endParaRPr>
          </a:p>
          <a:p>
            <a:pPr marL="228600" indent="-228240">
              <a:lnSpc>
                <a:spcPct val="110000"/>
              </a:lnSpc>
              <a:spcBef>
                <a:spcPts val="1001"/>
              </a:spcBef>
              <a:buClr>
                <a:srgbClr val="C00000"/>
              </a:buClr>
              <a:buFont typeface="Arial"/>
              <a:buChar char="•"/>
              <a:tabLst>
                <a:tab pos="455760" algn="l"/>
                <a:tab pos="912960" algn="l"/>
                <a:tab pos="1370160" algn="l"/>
                <a:tab pos="1827360" algn="l"/>
                <a:tab pos="2284560" algn="l"/>
                <a:tab pos="2741760" algn="l"/>
                <a:tab pos="3198960" algn="l"/>
                <a:tab pos="3656160" algn="l"/>
                <a:tab pos="4113360" algn="l"/>
                <a:tab pos="4570560" algn="l"/>
                <a:tab pos="5027760" algn="l"/>
                <a:tab pos="5484960" algn="l"/>
                <a:tab pos="5942160" algn="l"/>
                <a:tab pos="6399360" algn="l"/>
                <a:tab pos="6856560" algn="l"/>
                <a:tab pos="7313760" algn="l"/>
                <a:tab pos="7770960" algn="l"/>
                <a:tab pos="8228160" algn="l"/>
                <a:tab pos="8685360" algn="l"/>
                <a:tab pos="9142560" algn="l"/>
              </a:tabLst>
            </a:pPr>
            <a:r>
              <a:rPr lang="et-EE" sz="2800" b="0" strike="noStrike" spc="-1">
                <a:solidFill>
                  <a:srgbClr val="C00000"/>
                </a:solidFill>
                <a:latin typeface="Calibri"/>
              </a:rPr>
              <a:t>Masinõpe</a:t>
            </a:r>
            <a:r>
              <a:rPr lang="et-EE" sz="28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(“neuro”-A.I.)</a:t>
            </a:r>
          </a:p>
          <a:p>
            <a:pPr marL="360">
              <a:lnSpc>
                <a:spcPct val="110000"/>
              </a:lnSpc>
              <a:spcBef>
                <a:spcPts val="1001"/>
              </a:spcBef>
              <a:buClr>
                <a:srgbClr val="C00000"/>
              </a:buClr>
              <a:tabLst>
                <a:tab pos="455760" algn="l"/>
                <a:tab pos="912960" algn="l"/>
                <a:tab pos="1370160" algn="l"/>
                <a:tab pos="1827360" algn="l"/>
                <a:tab pos="2284560" algn="l"/>
                <a:tab pos="2741760" algn="l"/>
                <a:tab pos="3198960" algn="l"/>
                <a:tab pos="3656160" algn="l"/>
                <a:tab pos="4113360" algn="l"/>
                <a:tab pos="4570560" algn="l"/>
                <a:tab pos="5027760" algn="l"/>
                <a:tab pos="5484960" algn="l"/>
                <a:tab pos="5942160" algn="l"/>
                <a:tab pos="6399360" algn="l"/>
                <a:tab pos="6856560" algn="l"/>
                <a:tab pos="7313760" algn="l"/>
                <a:tab pos="7770960" algn="l"/>
                <a:tab pos="8228160" algn="l"/>
                <a:tab pos="8685360" algn="l"/>
                <a:tab pos="9142560" algn="l"/>
              </a:tabLst>
            </a:pPr>
            <a:r>
              <a:rPr lang="en-US" sz="2800" spc="-1">
                <a:solidFill>
                  <a:srgbClr val="000000"/>
                </a:solidFill>
                <a:latin typeface="Calibri"/>
              </a:rPr>
              <a:t>      </a:t>
            </a:r>
            <a:r>
              <a:rPr lang="en-US" sz="2800" spc="-1" err="1">
                <a:solidFill>
                  <a:srgbClr val="000000"/>
                </a:solidFill>
                <a:latin typeface="Calibri"/>
              </a:rPr>
              <a:t>näidetelt</a:t>
            </a:r>
            <a:r>
              <a:rPr lang="en-US" sz="2800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800" spc="-1" err="1">
                <a:solidFill>
                  <a:srgbClr val="000000"/>
                </a:solidFill>
                <a:latin typeface="Calibri"/>
              </a:rPr>
              <a:t>üldistamine</a:t>
            </a:r>
            <a:r>
              <a:rPr lang="en-US" sz="2800" spc="-1">
                <a:solidFill>
                  <a:srgbClr val="000000"/>
                </a:solidFill>
                <a:latin typeface="Calibri"/>
              </a:rPr>
              <a:t>, </a:t>
            </a:r>
            <a:r>
              <a:rPr lang="et-EE" sz="2800" b="0" strike="noStrike" spc="-1">
                <a:solidFill>
                  <a:srgbClr val="000000"/>
                </a:solidFill>
                <a:latin typeface="Calibri"/>
              </a:rPr>
              <a:t>a </a:t>
            </a: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la </a:t>
            </a:r>
            <a:r>
              <a:rPr lang="en-US" sz="2800" b="0" strike="noStrike" spc="-1" err="1">
                <a:solidFill>
                  <a:srgbClr val="000000"/>
                </a:solidFill>
                <a:latin typeface="Calibri"/>
              </a:rPr>
              <a:t>objektide</a:t>
            </a: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t-EE" sz="2800" b="0" strike="noStrike" spc="-1">
                <a:solidFill>
                  <a:srgbClr val="000000"/>
                </a:solidFill>
                <a:latin typeface="Calibri"/>
              </a:rPr>
              <a:t>äratundmine pildilt,</a:t>
            </a: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800" b="0" strike="noStrike" spc="-1" err="1">
                <a:solidFill>
                  <a:srgbClr val="000000"/>
                </a:solidFill>
                <a:latin typeface="Calibri"/>
              </a:rPr>
              <a:t>deepfake</a:t>
            </a: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,    </a:t>
            </a:r>
          </a:p>
          <a:p>
            <a:pPr marL="360">
              <a:lnSpc>
                <a:spcPct val="110000"/>
              </a:lnSpc>
              <a:spcBef>
                <a:spcPts val="1001"/>
              </a:spcBef>
              <a:buClr>
                <a:srgbClr val="C00000"/>
              </a:buClr>
              <a:tabLst>
                <a:tab pos="455760" algn="l"/>
                <a:tab pos="912960" algn="l"/>
                <a:tab pos="1370160" algn="l"/>
                <a:tab pos="1827360" algn="l"/>
                <a:tab pos="2284560" algn="l"/>
                <a:tab pos="2741760" algn="l"/>
                <a:tab pos="3198960" algn="l"/>
                <a:tab pos="3656160" algn="l"/>
                <a:tab pos="4113360" algn="l"/>
                <a:tab pos="4570560" algn="l"/>
                <a:tab pos="5027760" algn="l"/>
                <a:tab pos="5484960" algn="l"/>
                <a:tab pos="5942160" algn="l"/>
                <a:tab pos="6399360" algn="l"/>
                <a:tab pos="6856560" algn="l"/>
                <a:tab pos="7313760" algn="l"/>
                <a:tab pos="7770960" algn="l"/>
                <a:tab pos="8228160" algn="l"/>
                <a:tab pos="8685360" algn="l"/>
                <a:tab pos="9142560" algn="l"/>
              </a:tabLst>
            </a:pP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      aegridadelt ennustamine, suured </a:t>
            </a:r>
            <a:r>
              <a:rPr lang="en-US" sz="2800" b="0" strike="noStrike" spc="-1" err="1">
                <a:solidFill>
                  <a:srgbClr val="000000"/>
                </a:solidFill>
                <a:latin typeface="Calibri"/>
              </a:rPr>
              <a:t>keelemudelid</a:t>
            </a:r>
            <a:r>
              <a:rPr lang="en-US" sz="2800" spc="-1">
                <a:solidFill>
                  <a:srgbClr val="000000"/>
                </a:solidFill>
                <a:latin typeface="Calibri"/>
              </a:rPr>
              <a:t>  (LLM) </a:t>
            </a: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GPT, LLaMA, Claude </a:t>
            </a:r>
            <a:r>
              <a:rPr lang="en-US" sz="2800" b="0" strike="noStrike" spc="-1" err="1">
                <a:solidFill>
                  <a:srgbClr val="000000"/>
                </a:solidFill>
                <a:latin typeface="Calibri"/>
              </a:rPr>
              <a:t>jne</a:t>
            </a:r>
            <a:r>
              <a:rPr lang="et-EE" sz="2800" b="0" strike="noStrike" spc="-1">
                <a:solidFill>
                  <a:srgbClr val="000000"/>
                </a:solidFill>
                <a:latin typeface="Calibri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8205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4EFC22BA-7B56-48EB-A5A1-6149B09916A6}"/>
              </a:ext>
            </a:extLst>
          </p:cNvPr>
          <p:cNvSpPr/>
          <p:nvPr/>
        </p:nvSpPr>
        <p:spPr>
          <a:xfrm>
            <a:off x="1451428" y="148771"/>
            <a:ext cx="9356876" cy="6463696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FEF7A56-4673-4775-BD32-981D41290521}"/>
              </a:ext>
            </a:extLst>
          </p:cNvPr>
          <p:cNvSpPr txBox="1"/>
          <p:nvPr/>
        </p:nvSpPr>
        <p:spPr>
          <a:xfrm>
            <a:off x="5319487" y="592018"/>
            <a:ext cx="13656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/>
              <a:t>Tarkvara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FCC008C9-E628-4368-87C1-7CD6F3FB2544}"/>
              </a:ext>
            </a:extLst>
          </p:cNvPr>
          <p:cNvSpPr/>
          <p:nvPr/>
        </p:nvSpPr>
        <p:spPr>
          <a:xfrm>
            <a:off x="3696950" y="1705617"/>
            <a:ext cx="4610704" cy="438135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71B15D8-6E31-44C1-9625-9686576BE0B1}"/>
              </a:ext>
            </a:extLst>
          </p:cNvPr>
          <p:cNvSpPr txBox="1"/>
          <p:nvPr/>
        </p:nvSpPr>
        <p:spPr>
          <a:xfrm>
            <a:off x="6609732" y="1869246"/>
            <a:ext cx="6447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/>
              <a:t>A.I.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1B9A088E-CB62-4064-8BA2-90824C65B283}"/>
              </a:ext>
            </a:extLst>
          </p:cNvPr>
          <p:cNvSpPr/>
          <p:nvPr/>
        </p:nvSpPr>
        <p:spPr>
          <a:xfrm>
            <a:off x="6016512" y="2656878"/>
            <a:ext cx="2170792" cy="3202819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9C2E4764-E11B-46AA-849D-692BC9FEE1B8}"/>
              </a:ext>
            </a:extLst>
          </p:cNvPr>
          <p:cNvSpPr/>
          <p:nvPr/>
        </p:nvSpPr>
        <p:spPr>
          <a:xfrm>
            <a:off x="3771335" y="3497610"/>
            <a:ext cx="2170792" cy="232228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36ADE01-4459-4858-B3CE-03A2A29A4A87}"/>
              </a:ext>
            </a:extLst>
          </p:cNvPr>
          <p:cNvSpPr txBox="1"/>
          <p:nvPr/>
        </p:nvSpPr>
        <p:spPr>
          <a:xfrm>
            <a:off x="6276924" y="2820253"/>
            <a:ext cx="1521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/>
              <a:t>Masinõpe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42EF4ED-5F2D-4A7A-A5EE-B28ED57084B7}"/>
              </a:ext>
            </a:extLst>
          </p:cNvPr>
          <p:cNvSpPr txBox="1"/>
          <p:nvPr/>
        </p:nvSpPr>
        <p:spPr>
          <a:xfrm>
            <a:off x="4278213" y="3619269"/>
            <a:ext cx="10743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/>
              <a:t>Otsing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FA2C8352-24E4-4796-B794-54D9DAA5E47A}"/>
              </a:ext>
            </a:extLst>
          </p:cNvPr>
          <p:cNvSpPr/>
          <p:nvPr/>
        </p:nvSpPr>
        <p:spPr>
          <a:xfrm>
            <a:off x="6096496" y="3543789"/>
            <a:ext cx="2012492" cy="1870621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68813948-4D93-46F3-B546-A47364DDCF14}"/>
              </a:ext>
            </a:extLst>
          </p:cNvPr>
          <p:cNvSpPr/>
          <p:nvPr/>
        </p:nvSpPr>
        <p:spPr>
          <a:xfrm>
            <a:off x="3745324" y="2119901"/>
            <a:ext cx="2170792" cy="1309099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A6281B2-DB53-4678-A5E9-EB69BC263BE1}"/>
              </a:ext>
            </a:extLst>
          </p:cNvPr>
          <p:cNvSpPr txBox="1"/>
          <p:nvPr/>
        </p:nvSpPr>
        <p:spPr>
          <a:xfrm>
            <a:off x="3771335" y="2257522"/>
            <a:ext cx="21900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/>
              <a:t>Simulatsioonid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F91DD3C-568E-472C-A69E-DB7D5EE6997E}"/>
              </a:ext>
            </a:extLst>
          </p:cNvPr>
          <p:cNvSpPr txBox="1"/>
          <p:nvPr/>
        </p:nvSpPr>
        <p:spPr>
          <a:xfrm>
            <a:off x="6324899" y="3799497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/>
              <a:t>Neurovõrgud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A6BF134B-81DB-4384-8DF5-894ED1174708}"/>
              </a:ext>
            </a:extLst>
          </p:cNvPr>
          <p:cNvSpPr/>
          <p:nvPr/>
        </p:nvSpPr>
        <p:spPr>
          <a:xfrm>
            <a:off x="6453505" y="4233179"/>
            <a:ext cx="1344989" cy="993365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tx1"/>
                </a:solidFill>
              </a:rPr>
              <a:t>LLMd</a:t>
            </a:r>
          </a:p>
        </p:txBody>
      </p:sp>
    </p:spTree>
    <p:extLst>
      <p:ext uri="{BB962C8B-B14F-4D97-AF65-F5344CB8AC3E}">
        <p14:creationId xmlns:p14="http://schemas.microsoft.com/office/powerpoint/2010/main" val="37393478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319C6B-BEC6-4FEB-965B-DF68B5DA71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3FFB864-F146-4094-913C-713E6718143E}"/>
              </a:ext>
            </a:extLst>
          </p:cNvPr>
          <p:cNvSpPr>
            <a:spLocks noGrp="1"/>
          </p:cNvSpPr>
          <p:nvPr>
            <p:ph type="sub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What are FPS Games? - BETSPIDER™">
            <a:extLst>
              <a:ext uri="{FF2B5EF4-FFF2-40B4-BE49-F238E27FC236}">
                <a16:creationId xmlns:a16="http://schemas.microsoft.com/office/drawing/2014/main" id="{824BC23B-EC6B-421C-BD86-7533EAFF31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12192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17813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AI and the New Era of Engineering Simulation | Blog | SimScale">
            <a:extLst>
              <a:ext uri="{FF2B5EF4-FFF2-40B4-BE49-F238E27FC236}">
                <a16:creationId xmlns:a16="http://schemas.microsoft.com/office/drawing/2014/main" id="{E1E6F324-0E64-4693-8467-9428A5CF79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466" y="88578"/>
            <a:ext cx="9630003" cy="6680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19215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4" name="Picture 2"/>
          <p:cNvPicPr/>
          <p:nvPr/>
        </p:nvPicPr>
        <p:blipFill>
          <a:blip r:embed="rId2"/>
          <a:stretch/>
        </p:blipFill>
        <p:spPr>
          <a:xfrm>
            <a:off x="304920" y="1158120"/>
            <a:ext cx="11514600" cy="4541760"/>
          </a:xfrm>
          <a:prstGeom prst="rect">
            <a:avLst/>
          </a:prstGeom>
          <a:ln>
            <a:noFill/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7BF2C38-D305-4150-B799-E9B11F519C7E}"/>
              </a:ext>
            </a:extLst>
          </p:cNvPr>
          <p:cNvSpPr txBox="1"/>
          <p:nvPr/>
        </p:nvSpPr>
        <p:spPr>
          <a:xfrm>
            <a:off x="414779" y="320511"/>
            <a:ext cx="64762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spc="-1">
                <a:solidFill>
                  <a:schemeClr val="bg2">
                    <a:lumMod val="50000"/>
                  </a:schemeClr>
                </a:solidFill>
                <a:latin typeface="Calibri"/>
              </a:rPr>
              <a:t>Otsing variantide hargnevast puust</a:t>
            </a:r>
            <a:endParaRPr lang="en-US" sz="3200"/>
          </a:p>
        </p:txBody>
      </p:sp>
    </p:spTree>
    <p:extLst>
      <p:ext uri="{BB962C8B-B14F-4D97-AF65-F5344CB8AC3E}">
        <p14:creationId xmlns:p14="http://schemas.microsoft.com/office/powerpoint/2010/main" val="2354299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4BF0117-C6B7-4E4C-9650-2803A65553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3516" y="1263192"/>
            <a:ext cx="9664967" cy="4194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6451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18E8D33-7ED1-4E44-A81D-1244F93DAA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177"/>
            <a:ext cx="12192000" cy="6799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5775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TextShape 1"/>
          <p:cNvSpPr txBox="1"/>
          <p:nvPr/>
        </p:nvSpPr>
        <p:spPr>
          <a:xfrm>
            <a:off x="2286000" y="0"/>
            <a:ext cx="7772040" cy="83772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7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4400" b="0" strike="noStrike" spc="-1">
                <a:solidFill>
                  <a:srgbClr val="000000"/>
                </a:solidFill>
                <a:latin typeface="Calibri Light"/>
              </a:rPr>
              <a:t> </a:t>
            </a:r>
            <a:endParaRPr lang="et-EE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4" name="TextShape 2"/>
          <p:cNvSpPr txBox="1"/>
          <p:nvPr/>
        </p:nvSpPr>
        <p:spPr>
          <a:xfrm>
            <a:off x="933254" y="837720"/>
            <a:ext cx="9277426" cy="5583600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lstStyle/>
          <a:p>
            <a:pPr marL="228600" indent="-325080">
              <a:lnSpc>
                <a:spcPct val="97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t-EE" sz="2800" b="0" strike="noStrike" spc="-1" dirty="0">
                <a:solidFill>
                  <a:srgbClr val="000000"/>
                </a:solidFill>
                <a:latin typeface="Calibri"/>
              </a:rPr>
              <a:t>Otsing mängupuust:</a:t>
            </a:r>
            <a:r>
              <a:rPr lang="en-US" sz="28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et-EE" sz="2800" b="0" strike="noStrike" spc="-1" dirty="0">
                <a:solidFill>
                  <a:srgbClr val="C00000"/>
                </a:solidFill>
                <a:latin typeface="Calibri"/>
              </a:rPr>
              <a:t>minimax</a:t>
            </a:r>
            <a:r>
              <a:rPr lang="et-EE" sz="2800" b="0" strike="noStrike" spc="-1" dirty="0">
                <a:solidFill>
                  <a:srgbClr val="000000"/>
                </a:solidFill>
                <a:latin typeface="Calibri"/>
              </a:rPr>
              <a:t> algoritm</a:t>
            </a:r>
          </a:p>
          <a:p>
            <a:pPr marL="228600" indent="-325080">
              <a:lnSpc>
                <a:spcPct val="97000"/>
              </a:lnSpc>
              <a:spcBef>
                <a:spcPts val="1001"/>
              </a:spcBef>
              <a:tabLst>
                <a:tab pos="0" algn="l"/>
              </a:tabLst>
            </a:pPr>
            <a:endParaRPr lang="et-EE" sz="2800" b="0" strike="noStrike" spc="-1" dirty="0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7000"/>
              </a:lnSpc>
              <a:spcBef>
                <a:spcPts val="1001"/>
              </a:spcBef>
              <a:tabLst>
                <a:tab pos="455760" algn="l"/>
                <a:tab pos="912960" algn="l"/>
                <a:tab pos="1370160" algn="l"/>
                <a:tab pos="1827360" algn="l"/>
                <a:tab pos="2284560" algn="l"/>
                <a:tab pos="2741760" algn="l"/>
                <a:tab pos="3198960" algn="l"/>
                <a:tab pos="3656160" algn="l"/>
                <a:tab pos="4113360" algn="l"/>
                <a:tab pos="4570560" algn="l"/>
                <a:tab pos="5027760" algn="l"/>
                <a:tab pos="5484960" algn="l"/>
                <a:tab pos="5942160" algn="l"/>
                <a:tab pos="6399360" algn="l"/>
                <a:tab pos="6856560" algn="l"/>
                <a:tab pos="7313760" algn="l"/>
                <a:tab pos="7770960" algn="l"/>
                <a:tab pos="8228160" algn="l"/>
                <a:tab pos="8685360" algn="l"/>
                <a:tab pos="9142560" algn="l"/>
              </a:tabLst>
            </a:pPr>
            <a:endParaRPr lang="et-EE" sz="28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205" name="Picture 2" descr="GameTTT_minimax.png"/>
          <p:cNvPicPr/>
          <p:nvPr/>
        </p:nvPicPr>
        <p:blipFill>
          <a:blip r:embed="rId3"/>
          <a:stretch/>
        </p:blipFill>
        <p:spPr>
          <a:xfrm>
            <a:off x="1192706" y="1799068"/>
            <a:ext cx="8035560" cy="443988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860221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CustomShape 1"/>
          <p:cNvSpPr/>
          <p:nvPr/>
        </p:nvSpPr>
        <p:spPr>
          <a:xfrm>
            <a:off x="972879" y="-236974"/>
            <a:ext cx="11291777" cy="232627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2160" tIns="46080" rIns="92160" bIns="46080" anchor="ctr">
            <a:noAutofit/>
          </a:bodyPr>
          <a:lstStyle/>
          <a:p>
            <a:pPr>
              <a:lnSpc>
                <a:spcPct val="97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br>
              <a:rPr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t-EE" sz="2800" strike="noStrike" spc="-1" dirty="0">
                <a:solidFill>
                  <a:srgbClr val="0000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Üks esimesi </a:t>
            </a:r>
            <a:r>
              <a:rPr lang="et-EE" sz="2800" strike="noStrike" spc="-1">
                <a:solidFill>
                  <a:srgbClr val="0000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universaalseid </a:t>
            </a:r>
            <a:r>
              <a:rPr lang="en-US" sz="2800" strike="noStrike" spc="-1">
                <a:solidFill>
                  <a:srgbClr val="0000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otsinguoptimeerimise </a:t>
            </a:r>
            <a:r>
              <a:rPr lang="et-EE" sz="2800" strike="noStrike" spc="-1">
                <a:solidFill>
                  <a:srgbClr val="0000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meetodeid</a:t>
            </a:r>
            <a:r>
              <a:rPr lang="et-EE" sz="2800" strike="noStrike" spc="-1" dirty="0">
                <a:solidFill>
                  <a:srgbClr val="0000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 alpha-beta</a:t>
            </a:r>
            <a:br>
              <a:rPr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US" sz="2400" b="0" strike="noStrike" spc="-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39" name="CustomShape 2"/>
          <p:cNvSpPr/>
          <p:nvPr/>
        </p:nvSpPr>
        <p:spPr>
          <a:xfrm>
            <a:off x="2362320" y="762120"/>
            <a:ext cx="7848360" cy="54097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2160" tIns="46080" rIns="92160" bIns="46080">
            <a:noAutofit/>
          </a:bodyPr>
          <a:lstStyle/>
          <a:p>
            <a:pPr marL="795240" indent="-164880">
              <a:lnSpc>
                <a:spcPct val="97000"/>
              </a:lnSpc>
              <a:spcBef>
                <a:spcPts val="400"/>
              </a:spcBef>
              <a:tabLst>
                <a:tab pos="0" algn="l"/>
              </a:tabLst>
            </a:pPr>
            <a:endParaRPr lang="en-US" sz="1800" b="0" strike="noStrike" spc="-1">
              <a:latin typeface="Arial"/>
            </a:endParaRPr>
          </a:p>
          <a:p>
            <a:pPr marL="228600" indent="-223560">
              <a:lnSpc>
                <a:spcPct val="88000"/>
              </a:lnSpc>
              <a:spcBef>
                <a:spcPts val="451"/>
              </a:spcBef>
              <a:tabLst>
                <a:tab pos="0" algn="l"/>
              </a:tabLst>
            </a:pPr>
            <a:endParaRPr lang="en-US" sz="1800" b="0" strike="noStrike" spc="-1">
              <a:latin typeface="Arial"/>
            </a:endParaRPr>
          </a:p>
        </p:txBody>
      </p:sp>
      <p:pic>
        <p:nvPicPr>
          <p:cNvPr id="243" name="Picture 242"/>
          <p:cNvPicPr/>
          <p:nvPr/>
        </p:nvPicPr>
        <p:blipFill>
          <a:blip r:embed="rId3"/>
          <a:stretch/>
        </p:blipFill>
        <p:spPr>
          <a:xfrm>
            <a:off x="1338608" y="2026767"/>
            <a:ext cx="9329632" cy="4388173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129327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C860629-24D3-4573-8FBC-D5EC15FAF4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1696" y="1205213"/>
            <a:ext cx="5163390" cy="2749338"/>
          </a:xfrm>
          <a:prstGeom prst="rect">
            <a:avLst/>
          </a:prstGeom>
        </p:spPr>
      </p:pic>
      <p:sp>
        <p:nvSpPr>
          <p:cNvPr id="168" name="TextShape 1"/>
          <p:cNvSpPr txBox="1"/>
          <p:nvPr/>
        </p:nvSpPr>
        <p:spPr>
          <a:xfrm>
            <a:off x="828000" y="1521000"/>
            <a:ext cx="10515240" cy="4350960"/>
          </a:xfrm>
          <a:prstGeom prst="rect">
            <a:avLst/>
          </a:prstGeom>
          <a:noFill/>
          <a:ln>
            <a:noFill/>
          </a:ln>
        </p:spPr>
        <p:txBody>
          <a:bodyPr>
            <a:normAutofit fontScale="92500" lnSpcReduction="10000"/>
          </a:bodyPr>
          <a:lstStyle/>
          <a:p>
            <a:r>
              <a:rPr lang="en-US" sz="2600" i="1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Rule-based systems, including expert systems</a:t>
            </a:r>
          </a:p>
          <a:p>
            <a:endParaRPr lang="en-US" sz="2400" i="1">
              <a:solidFill>
                <a:schemeClr val="bg2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>
                <a:latin typeface="Calibri" panose="020F0502020204030204" pitchFamily="34" charset="0"/>
                <a:cs typeface="Calibri" panose="020F0502020204030204" pitchFamily="34" charset="0"/>
              </a:rPr>
              <a:t>Given</a:t>
            </a:r>
          </a:p>
          <a:p>
            <a:endParaRPr lang="en-US" sz="24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>
              <a:lnSpc>
                <a:spcPct val="110000"/>
              </a:lnSpc>
            </a:pPr>
            <a:r>
              <a:rPr lang="en-US" sz="240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father(john,pete)      </a:t>
            </a:r>
            <a:r>
              <a:rPr lang="en-US" sz="240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John is a father of Pete</a:t>
            </a:r>
            <a:endParaRPr lang="en-US" sz="240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>
              <a:lnSpc>
                <a:spcPct val="110000"/>
              </a:lnSpc>
            </a:pPr>
            <a:r>
              <a:rPr lang="en-US" sz="240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father(pete,mark)     </a:t>
            </a:r>
            <a:r>
              <a:rPr lang="en-US" sz="240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Pete is a father of Mark</a:t>
            </a:r>
          </a:p>
          <a:p>
            <a:pPr lvl="1">
              <a:lnSpc>
                <a:spcPct val="110000"/>
              </a:lnSpc>
            </a:pPr>
            <a:r>
              <a:rPr lang="en-US" sz="240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father(X,Y)   &amp;  father(Y,Z)      =&gt;   grandfather(X,Z)</a:t>
            </a:r>
          </a:p>
          <a:p>
            <a:pPr lvl="1">
              <a:lnSpc>
                <a:spcPct val="110000"/>
              </a:lnSpc>
            </a:pPr>
            <a:r>
              <a:rPr lang="en-US" sz="240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father(X,Y)   &amp;  mother(Y,Z)   =&gt;   grandfather(X,Z)</a:t>
            </a:r>
          </a:p>
          <a:p>
            <a:pPr lvl="1">
              <a:lnSpc>
                <a:spcPct val="110000"/>
              </a:lnSpc>
            </a:pPr>
            <a:r>
              <a:rPr lang="en-US" sz="240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</a:t>
            </a:r>
            <a:r>
              <a:rPr lang="en-US" sz="240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If X is a father of Y and Y is a father/mother of Z, then X is a grandfather of Z</a:t>
            </a:r>
          </a:p>
          <a:p>
            <a:pPr lvl="1">
              <a:lnSpc>
                <a:spcPct val="110000"/>
              </a:lnSpc>
            </a:pPr>
            <a:r>
              <a:rPr lang="en-US" sz="240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grandfather(X,Y) =&gt; grandson(Y,X)</a:t>
            </a:r>
          </a:p>
          <a:p>
            <a:pPr lvl="1">
              <a:lnSpc>
                <a:spcPct val="110000"/>
              </a:lnSpc>
            </a:pPr>
            <a:r>
              <a:rPr lang="en-US" sz="240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</a:t>
            </a:r>
            <a:r>
              <a:rPr lang="en-US" sz="240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If X is a grandfather of Y then Y is a grandson of X</a:t>
            </a:r>
            <a:endParaRPr lang="en-US" sz="240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sz="24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Exists X : grandson(X,john) ?      </a:t>
            </a:r>
            <a:r>
              <a:rPr lang="en-US" sz="2400">
                <a:solidFill>
                  <a:schemeClr val="tx1">
                    <a:lumMod val="50000"/>
                    <a:lumOff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Find a grandson of John</a:t>
            </a:r>
          </a:p>
        </p:txBody>
      </p:sp>
    </p:spTree>
    <p:extLst>
      <p:ext uri="{BB962C8B-B14F-4D97-AF65-F5344CB8AC3E}">
        <p14:creationId xmlns:p14="http://schemas.microsoft.com/office/powerpoint/2010/main" val="70272632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ACD4C33-818E-4DEB-8A7D-D572BC6B81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8377" y="2022050"/>
            <a:ext cx="6720732" cy="4256464"/>
          </a:xfrm>
          <a:prstGeom prst="rect">
            <a:avLst/>
          </a:prstGeom>
        </p:spPr>
      </p:pic>
      <p:sp>
        <p:nvSpPr>
          <p:cNvPr id="168" name="TextShape 1"/>
          <p:cNvSpPr txBox="1"/>
          <p:nvPr/>
        </p:nvSpPr>
        <p:spPr>
          <a:xfrm>
            <a:off x="828000" y="1521000"/>
            <a:ext cx="10515240" cy="435096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/>
          <a:p>
            <a:r>
              <a:rPr lang="en-US" sz="2400" i="1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Knowledge graphs</a:t>
            </a:r>
          </a:p>
          <a:p>
            <a:endParaRPr lang="en-US" sz="2400" i="1">
              <a:solidFill>
                <a:schemeClr val="bg2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>
                <a:latin typeface="Calibri" panose="020F0502020204030204" pitchFamily="34" charset="0"/>
                <a:cs typeface="Calibri" panose="020F0502020204030204" pitchFamily="34" charset="0"/>
              </a:rPr>
              <a:t>A drastically </a:t>
            </a:r>
            <a:r>
              <a:rPr lang="en-US" sz="240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simplified form </a:t>
            </a:r>
            <a:r>
              <a:rPr lang="en-US" sz="2400">
                <a:latin typeface="Calibri" panose="020F0502020204030204" pitchFamily="34" charset="0"/>
                <a:cs typeface="Calibri" panose="020F0502020204030204" pitchFamily="34" charset="0"/>
              </a:rPr>
              <a:t>of </a:t>
            </a:r>
          </a:p>
          <a:p>
            <a:r>
              <a:rPr lang="en-US" sz="2400">
                <a:latin typeface="Calibri" panose="020F0502020204030204" pitchFamily="34" charset="0"/>
                <a:cs typeface="Calibri" panose="020F0502020204030204" pitchFamily="34" charset="0"/>
              </a:rPr>
              <a:t>rule-based / expert systems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DB4E96-00F9-47E1-94D0-9A09B188AC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760" y="3552139"/>
            <a:ext cx="2388571" cy="2845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18515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TextShape 1"/>
          <p:cNvSpPr/>
          <p:nvPr/>
        </p:nvSpPr>
        <p:spPr>
          <a:xfrm>
            <a:off x="622221" y="951615"/>
            <a:ext cx="10947558" cy="5247166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rmAutofit/>
          </a:bodyPr>
          <a:lstStyle/>
          <a:p>
            <a:pPr>
              <a:lnSpc>
                <a:spcPct val="120000"/>
              </a:lnSpc>
            </a:pPr>
            <a:endParaRPr lang="en-US" sz="2000" b="0" strike="noStrike" spc="-1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10A892-60D9-41E9-A890-B597174821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544" y="0"/>
            <a:ext cx="119229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16229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TextShape 1"/>
          <p:cNvSpPr txBox="1"/>
          <p:nvPr/>
        </p:nvSpPr>
        <p:spPr>
          <a:xfrm>
            <a:off x="838080" y="1554480"/>
            <a:ext cx="10515240" cy="462204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n-US" sz="3200" b="0" i="1" strike="noStrike" spc="-1">
                <a:solidFill>
                  <a:srgbClr val="767171"/>
                </a:solidFill>
                <a:latin typeface="Calibri"/>
              </a:rPr>
              <a:t>Masinõpe</a:t>
            </a: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Lihtsustatult öeldes: “äärmuslikult vinge statistika”.</a:t>
            </a: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Kõige tuntum meetodite klass on </a:t>
            </a:r>
            <a:r>
              <a:rPr lang="en-US" sz="2800" b="0" strike="noStrike" spc="-1">
                <a:solidFill>
                  <a:schemeClr val="accent1">
                    <a:lumMod val="75000"/>
                  </a:schemeClr>
                </a:solidFill>
                <a:latin typeface="Calibri"/>
              </a:rPr>
              <a:t>närvivõrgud</a:t>
            </a: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, mis omakorda jagunevad paljudeks alamtüüpideks.</a:t>
            </a: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2800" spc="-1">
                <a:solidFill>
                  <a:srgbClr val="000000"/>
                </a:solidFill>
                <a:latin typeface="Calibri"/>
              </a:rPr>
              <a:t>Kasutusel ka suur hulk </a:t>
            </a:r>
            <a:r>
              <a:rPr lang="en-US" sz="2800" spc="-1">
                <a:solidFill>
                  <a:schemeClr val="accent1">
                    <a:lumMod val="75000"/>
                  </a:schemeClr>
                </a:solidFill>
                <a:latin typeface="Calibri"/>
              </a:rPr>
              <a:t>mitte-närvivõrkude</a:t>
            </a:r>
            <a:r>
              <a:rPr lang="en-US" sz="2800" spc="-1">
                <a:solidFill>
                  <a:srgbClr val="000000"/>
                </a:solidFill>
                <a:latin typeface="Calibri"/>
              </a:rPr>
              <a:t>-põhiseid masinõppe algoritme: vektormasinad, lähimad naabrid, juhustemetsad, …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36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36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36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3600" b="0" strike="noStrike" spc="-1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9431032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/>
          </p:nvPr>
        </p:nvSpPr>
        <p:spPr>
          <a:xfrm>
            <a:off x="609755" y="0"/>
            <a:ext cx="10970865" cy="6081912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>
              <a:lnSpc>
                <a:spcPct val="100000"/>
              </a:lnSpc>
              <a:spcBef>
                <a:spcPts val="1714"/>
              </a:spcBef>
              <a:tabLst>
                <a:tab pos="0" algn="l"/>
              </a:tabLst>
            </a:pPr>
            <a:endParaRPr lang="en-US" sz="3386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  <a:spcBef>
                <a:spcPts val="1714"/>
              </a:spcBef>
              <a:tabLst>
                <a:tab pos="0" algn="l"/>
              </a:tabLst>
            </a:pPr>
            <a:endParaRPr lang="en-US" sz="3386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53136" y="701958"/>
            <a:ext cx="10484103" cy="5454085"/>
          </a:xfrm>
          <a:prstGeom prst="rect">
            <a:avLst/>
          </a:prstGeom>
          <a:noFill/>
          <a:ln w="0">
            <a:noFill/>
          </a:ln>
        </p:spPr>
        <p:txBody>
          <a:bodyPr lIns="108847" tIns="54423" rIns="108847" bIns="54423" anchor="t">
            <a:noAutofit/>
          </a:bodyPr>
          <a:lstStyle/>
          <a:p>
            <a:endParaRPr lang="en-US" sz="2419" i="1" spc="-1">
              <a:solidFill>
                <a:srgbClr val="00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2052" name="Picture 4" descr="https://cdn.shopify.com/s/files/1/0059/8835/2052/files/MG_buds.jpg?v=1614110566">
            <a:extLst>
              <a:ext uri="{FF2B5EF4-FFF2-40B4-BE49-F238E27FC236}">
                <a16:creationId xmlns:a16="http://schemas.microsoft.com/office/drawing/2014/main" id="{88F316D4-B951-4A13-9F0A-419490BF6C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761" y="-8384"/>
            <a:ext cx="10309888" cy="6866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297017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TextShape 1"/>
          <p:cNvSpPr txBox="1"/>
          <p:nvPr/>
        </p:nvSpPr>
        <p:spPr>
          <a:xfrm>
            <a:off x="828000" y="1520999"/>
            <a:ext cx="10515240" cy="4667697"/>
          </a:xfrm>
          <a:prstGeom prst="rect">
            <a:avLst/>
          </a:prstGeom>
          <a:noFill/>
          <a:ln>
            <a:noFill/>
          </a:ln>
        </p:spPr>
        <p:txBody>
          <a:bodyPr>
            <a:normAutofit fontScale="92500" lnSpcReduction="10000"/>
          </a:bodyPr>
          <a:lstStyle/>
          <a:p>
            <a:pPr>
              <a:lnSpc>
                <a:spcPct val="11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n-US" sz="2600" b="0" i="1" strike="noStrike" spc="-1">
                <a:solidFill>
                  <a:schemeClr val="bg2">
                    <a:lumMod val="50000"/>
                  </a:schemeClr>
                </a:solidFill>
                <a:latin typeface="Calibri"/>
              </a:rPr>
              <a:t>Machine learning: what is the point? </a:t>
            </a:r>
          </a:p>
          <a:p>
            <a:pPr>
              <a:lnSpc>
                <a:spcPct val="11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400" i="1" spc="-1">
              <a:solidFill>
                <a:schemeClr val="bg2">
                  <a:lumMod val="50000"/>
                </a:schemeClr>
              </a:solidFill>
              <a:latin typeface="Calibri"/>
            </a:endParaRPr>
          </a:p>
          <a:p>
            <a:pPr>
              <a:lnSpc>
                <a:spcPct val="110000"/>
              </a:lnSpc>
              <a:tabLst>
                <a:tab pos="0" algn="l"/>
              </a:tabLst>
            </a:pPr>
            <a:endParaRPr lang="en-US" sz="2400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10000"/>
              </a:lnSpc>
              <a:tabLst>
                <a:tab pos="0" algn="l"/>
              </a:tabLst>
            </a:pPr>
            <a:endParaRPr lang="en-US" sz="2400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10000"/>
              </a:lnSpc>
              <a:tabLst>
                <a:tab pos="0" algn="l"/>
              </a:tabLst>
            </a:pPr>
            <a:endParaRPr lang="en-US" sz="2400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10000"/>
              </a:lnSpc>
              <a:tabLst>
                <a:tab pos="0" algn="l"/>
              </a:tabLst>
            </a:pPr>
            <a:endParaRPr lang="en-US" sz="2400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10000"/>
              </a:lnSpc>
              <a:tabLst>
                <a:tab pos="0" algn="l"/>
              </a:tabLst>
            </a:pPr>
            <a:endParaRPr lang="en-US" sz="2400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10000"/>
              </a:lnSpc>
              <a:tabLst>
                <a:tab pos="0" algn="l"/>
              </a:tabLst>
            </a:pPr>
            <a:endParaRPr lang="en-US" sz="2400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10000"/>
              </a:lnSpc>
              <a:tabLst>
                <a:tab pos="0" algn="l"/>
              </a:tabLst>
            </a:pPr>
            <a:endParaRPr lang="en-US" sz="2400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10000"/>
              </a:lnSpc>
              <a:tabLst>
                <a:tab pos="0" algn="l"/>
              </a:tabLst>
            </a:pPr>
            <a:endParaRPr lang="en-US" sz="2400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20000"/>
              </a:lnSpc>
              <a:tabLst>
                <a:tab pos="0" algn="l"/>
              </a:tabLst>
            </a:pPr>
            <a:r>
              <a:rPr lang="en-US" sz="2600" spc="-1">
                <a:solidFill>
                  <a:srgbClr val="000000"/>
                </a:solidFill>
                <a:latin typeface="Calibri"/>
              </a:rPr>
              <a:t>Writing a program to recognize whether an image is of a cat or a dog</a:t>
            </a:r>
          </a:p>
          <a:p>
            <a:pPr>
              <a:lnSpc>
                <a:spcPct val="120000"/>
              </a:lnSpc>
              <a:tabLst>
                <a:tab pos="0" algn="l"/>
              </a:tabLst>
            </a:pPr>
            <a:r>
              <a:rPr lang="en-US" sz="2600" spc="-1">
                <a:solidFill>
                  <a:srgbClr val="000000"/>
                </a:solidFill>
                <a:latin typeface="Calibri"/>
              </a:rPr>
              <a:t>is theoretically possible, but extremely complicated: </a:t>
            </a:r>
            <a:r>
              <a:rPr lang="en-US" sz="2600" spc="-1">
                <a:solidFill>
                  <a:srgbClr val="0070C0"/>
                </a:solidFill>
                <a:latin typeface="Calibri"/>
              </a:rPr>
              <a:t>not realistic in practice</a:t>
            </a:r>
            <a:r>
              <a:rPr lang="en-US" sz="2600" spc="-1">
                <a:solidFill>
                  <a:srgbClr val="000000"/>
                </a:solidFill>
                <a:latin typeface="Calibri"/>
              </a:rPr>
              <a:t>.</a:t>
            </a:r>
          </a:p>
          <a:p>
            <a:pPr>
              <a:lnSpc>
                <a:spcPct val="110000"/>
              </a:lnSpc>
              <a:tabLst>
                <a:tab pos="0" algn="l"/>
              </a:tabLst>
            </a:pPr>
            <a:endParaRPr lang="en-US" sz="2400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1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400" b="0" i="1" strike="noStrike" spc="-1">
              <a:solidFill>
                <a:schemeClr val="bg2">
                  <a:lumMod val="50000"/>
                </a:schemeClr>
              </a:solidFill>
              <a:latin typeface="Calibri"/>
            </a:endParaRPr>
          </a:p>
          <a:p>
            <a:pPr>
              <a:lnSpc>
                <a:spcPct val="110000"/>
              </a:lnSpc>
              <a:tabLst>
                <a:tab pos="0" algn="l"/>
              </a:tabLst>
            </a:pPr>
            <a:endParaRPr lang="en-US" sz="2400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10000"/>
              </a:lnSpc>
              <a:tabLst>
                <a:tab pos="0" algn="l"/>
              </a:tabLst>
            </a:pPr>
            <a:endParaRPr lang="en-US" sz="2400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10000"/>
              </a:lnSpc>
              <a:tabLst>
                <a:tab pos="0" algn="l"/>
              </a:tabLst>
            </a:pPr>
            <a:endParaRPr lang="et-EE" sz="2400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10000"/>
              </a:lnSpc>
              <a:spcBef>
                <a:spcPts val="1001"/>
              </a:spcBef>
              <a:tabLst>
                <a:tab pos="0" algn="l"/>
              </a:tabLst>
            </a:pPr>
            <a:endParaRPr lang="et-EE" sz="2400" b="0" i="1" strike="noStrike" spc="-1">
              <a:solidFill>
                <a:schemeClr val="bg2">
                  <a:lumMod val="50000"/>
                </a:schemeClr>
              </a:solidFill>
              <a:latin typeface="Calibri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6831A1E-B464-46F7-B733-44526A6D84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9497" y="2786898"/>
            <a:ext cx="4619625" cy="2038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76257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TextShape 1"/>
          <p:cNvSpPr txBox="1"/>
          <p:nvPr/>
        </p:nvSpPr>
        <p:spPr>
          <a:xfrm>
            <a:off x="838080" y="1554480"/>
            <a:ext cx="10515240" cy="462204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n-US" sz="2800" b="0" i="1" strike="noStrike" spc="-1">
                <a:solidFill>
                  <a:srgbClr val="000000"/>
                </a:solidFill>
                <a:latin typeface="Calibri"/>
              </a:rPr>
              <a:t>Deep neural networks </a:t>
            </a:r>
            <a:r>
              <a:rPr lang="en-US" sz="2800" b="0" strike="noStrike" spc="-1" err="1">
                <a:solidFill>
                  <a:srgbClr val="000000"/>
                </a:solidFill>
                <a:latin typeface="Calibri"/>
              </a:rPr>
              <a:t>ehk</a:t>
            </a: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800" b="0" strike="noStrike" spc="-1" err="1">
                <a:solidFill>
                  <a:srgbClr val="000000"/>
                </a:solidFill>
                <a:latin typeface="Calibri"/>
              </a:rPr>
              <a:t>sügavad</a:t>
            </a: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800" b="0" strike="noStrike" spc="-1" err="1">
                <a:solidFill>
                  <a:srgbClr val="000000"/>
                </a:solidFill>
                <a:latin typeface="Calibri"/>
              </a:rPr>
              <a:t>närvivõrgud</a:t>
            </a: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360" name="Picture 7"/>
          <p:cNvPicPr/>
          <p:nvPr/>
        </p:nvPicPr>
        <p:blipFill>
          <a:blip r:embed="rId2"/>
          <a:stretch/>
        </p:blipFill>
        <p:spPr>
          <a:xfrm>
            <a:off x="935280" y="2720880"/>
            <a:ext cx="9173160" cy="345564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8800064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TextShape 1"/>
          <p:cNvSpPr/>
          <p:nvPr/>
        </p:nvSpPr>
        <p:spPr>
          <a:xfrm>
            <a:off x="838080" y="1554480"/>
            <a:ext cx="10514880" cy="4621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rmAutofit/>
          </a:bodyPr>
          <a:lstStyle/>
          <a:p>
            <a:pPr defTabSz="914400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n-US" sz="2800" b="0" strike="noStrike" spc="-1">
                <a:solidFill>
                  <a:srgbClr val="000000"/>
                </a:solidFill>
                <a:latin typeface="Calibri"/>
                <a:ea typeface="DejaVu Sans"/>
              </a:rPr>
              <a:t>Matrices and calculations</a:t>
            </a:r>
            <a:endParaRPr lang="en-US" sz="28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47" name="Picture 3"/>
          <p:cNvPicPr/>
          <p:nvPr/>
        </p:nvPicPr>
        <p:blipFill>
          <a:blip r:embed="rId2"/>
          <a:stretch/>
        </p:blipFill>
        <p:spPr>
          <a:xfrm>
            <a:off x="5712840" y="2470680"/>
            <a:ext cx="5414760" cy="4013280"/>
          </a:xfrm>
          <a:prstGeom prst="rect">
            <a:avLst/>
          </a:prstGeom>
          <a:ln w="0">
            <a:noFill/>
          </a:ln>
        </p:spPr>
      </p:pic>
      <p:sp>
        <p:nvSpPr>
          <p:cNvPr id="148" name="TextBox 1"/>
          <p:cNvSpPr/>
          <p:nvPr/>
        </p:nvSpPr>
        <p:spPr>
          <a:xfrm>
            <a:off x="969480" y="2884680"/>
            <a:ext cx="4491000" cy="2558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 defTabSz="914400">
              <a:lnSpc>
                <a:spcPct val="100000"/>
              </a:lnSpc>
            </a:pPr>
            <a:r>
              <a:rPr lang="en-US" sz="1800" b="0" strike="noStrike" spc="-1">
                <a:solidFill>
                  <a:schemeClr val="dk1"/>
                </a:solidFill>
                <a:latin typeface="Arial"/>
                <a:ea typeface="DejaVu Sans"/>
              </a:rPr>
              <a:t>Connections are simply numbers (weights)</a:t>
            </a:r>
            <a:endParaRPr lang="en-US" sz="1800" b="0" strike="noStrike" spc="-1">
              <a:solidFill>
                <a:srgbClr val="000000"/>
              </a:solidFill>
              <a:latin typeface="Arial"/>
            </a:endParaRPr>
          </a:p>
          <a:p>
            <a:pPr defTabSz="914400">
              <a:lnSpc>
                <a:spcPct val="100000"/>
              </a:lnSpc>
            </a:pPr>
            <a:r>
              <a:rPr lang="en-US" sz="1800" b="0" strike="noStrike" spc="-1">
                <a:solidFill>
                  <a:schemeClr val="dk1"/>
                </a:solidFill>
                <a:latin typeface="Arial"/>
                <a:ea typeface="DejaVu Sans"/>
              </a:rPr>
              <a:t>you can store in a large table (matrix).</a:t>
            </a:r>
            <a:endParaRPr lang="en-US" sz="1800" b="0" strike="noStrike" spc="-1">
              <a:solidFill>
                <a:srgbClr val="000000"/>
              </a:solidFill>
              <a:latin typeface="Arial"/>
            </a:endParaRPr>
          </a:p>
          <a:p>
            <a:pPr defTabSz="914400">
              <a:lnSpc>
                <a:spcPct val="100000"/>
              </a:lnSpc>
            </a:pPr>
            <a:endParaRPr lang="en-US" sz="1800" b="0" strike="noStrike" spc="-1">
              <a:solidFill>
                <a:srgbClr val="000000"/>
              </a:solidFill>
              <a:latin typeface="Arial"/>
            </a:endParaRPr>
          </a:p>
          <a:p>
            <a:pPr defTabSz="914400">
              <a:lnSpc>
                <a:spcPct val="100000"/>
              </a:lnSpc>
            </a:pPr>
            <a:r>
              <a:rPr lang="en-US" sz="1800" b="0" strike="noStrike" spc="-1">
                <a:solidFill>
                  <a:schemeClr val="dk1"/>
                </a:solidFill>
                <a:latin typeface="Arial"/>
                <a:ea typeface="DejaVu Sans"/>
              </a:rPr>
              <a:t>Calculating values for nodes can be done </a:t>
            </a:r>
            <a:endParaRPr lang="en-US" sz="1800" b="0" strike="noStrike" spc="-1">
              <a:solidFill>
                <a:srgbClr val="000000"/>
              </a:solidFill>
              <a:latin typeface="Arial"/>
            </a:endParaRPr>
          </a:p>
          <a:p>
            <a:pPr defTabSz="914400">
              <a:lnSpc>
                <a:spcPct val="100000"/>
              </a:lnSpc>
            </a:pPr>
            <a:r>
              <a:rPr lang="en-US" sz="1800" b="0" strike="noStrike" spc="-1">
                <a:solidFill>
                  <a:schemeClr val="dk1"/>
                </a:solidFill>
                <a:latin typeface="Arial"/>
                <a:ea typeface="DejaVu Sans"/>
              </a:rPr>
              <a:t>in several ways. One simple approach</a:t>
            </a:r>
            <a:endParaRPr lang="en-US" sz="1800" b="0" strike="noStrike" spc="-1">
              <a:solidFill>
                <a:srgbClr val="000000"/>
              </a:solidFill>
              <a:latin typeface="Arial"/>
            </a:endParaRPr>
          </a:p>
          <a:p>
            <a:pPr defTabSz="914400">
              <a:lnSpc>
                <a:spcPct val="100000"/>
              </a:lnSpc>
            </a:pPr>
            <a:r>
              <a:rPr lang="en-US" sz="1800" b="0" strike="noStrike" spc="-1">
                <a:solidFill>
                  <a:schemeClr val="dk1"/>
                </a:solidFill>
                <a:latin typeface="Arial"/>
                <a:ea typeface="DejaVu Sans"/>
              </a:rPr>
              <a:t>is to first multiply weights with inputs, sum</a:t>
            </a:r>
            <a:endParaRPr lang="en-US" sz="1800" b="0" strike="noStrike" spc="-1">
              <a:solidFill>
                <a:srgbClr val="000000"/>
              </a:solidFill>
              <a:latin typeface="Arial"/>
            </a:endParaRPr>
          </a:p>
          <a:p>
            <a:pPr defTabSz="914400">
              <a:lnSpc>
                <a:spcPct val="100000"/>
              </a:lnSpc>
            </a:pPr>
            <a:r>
              <a:rPr lang="en-US" sz="1800" b="0" strike="noStrike" spc="-1">
                <a:solidFill>
                  <a:schemeClr val="dk1"/>
                </a:solidFill>
                <a:latin typeface="Arial"/>
                <a:ea typeface="DejaVu Sans"/>
              </a:rPr>
              <a:t>all of them together and then normalize,</a:t>
            </a:r>
            <a:endParaRPr lang="en-US" sz="1800" b="0" strike="noStrike" spc="-1">
              <a:solidFill>
                <a:srgbClr val="000000"/>
              </a:solidFill>
              <a:latin typeface="Arial"/>
            </a:endParaRPr>
          </a:p>
          <a:p>
            <a:pPr defTabSz="914400">
              <a:lnSpc>
                <a:spcPct val="100000"/>
              </a:lnSpc>
            </a:pPr>
            <a:r>
              <a:rPr lang="en-US" sz="1800" b="0" strike="noStrike" spc="-1">
                <a:solidFill>
                  <a:schemeClr val="dk1"/>
                </a:solidFill>
                <a:latin typeface="Arial"/>
                <a:ea typeface="DejaVu Sans"/>
              </a:rPr>
              <a:t>using some popular simple function for </a:t>
            </a:r>
            <a:endParaRPr lang="en-US" sz="1800" b="0" strike="noStrike" spc="-1">
              <a:solidFill>
                <a:srgbClr val="000000"/>
              </a:solidFill>
              <a:latin typeface="Arial"/>
            </a:endParaRPr>
          </a:p>
          <a:p>
            <a:pPr defTabSz="914400">
              <a:lnSpc>
                <a:spcPct val="100000"/>
              </a:lnSpc>
            </a:pPr>
            <a:r>
              <a:rPr lang="en-US" sz="1800" b="0" strike="noStrike" spc="-1">
                <a:solidFill>
                  <a:schemeClr val="dk1"/>
                </a:solidFill>
                <a:latin typeface="Arial"/>
                <a:ea typeface="DejaVu Sans"/>
              </a:rPr>
              <a:t>this.</a:t>
            </a:r>
            <a:endParaRPr lang="en-US" sz="18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TextShape 1"/>
          <p:cNvSpPr/>
          <p:nvPr/>
        </p:nvSpPr>
        <p:spPr>
          <a:xfrm>
            <a:off x="838080" y="1554480"/>
            <a:ext cx="10514880" cy="4621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rmAutofit/>
          </a:bodyPr>
          <a:lstStyle/>
          <a:p>
            <a:pPr defTabSz="914400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n-US" sz="2800" b="0" strike="noStrike" spc="-1">
                <a:solidFill>
                  <a:srgbClr val="000000"/>
                </a:solidFill>
                <a:latin typeface="Calibri"/>
                <a:ea typeface="DejaVu Sans"/>
              </a:rPr>
              <a:t>Learning by backpropagation and gradient descent</a:t>
            </a:r>
            <a:endParaRPr lang="en-US" sz="28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50" name="Picture 2"/>
          <p:cNvPicPr/>
          <p:nvPr/>
        </p:nvPicPr>
        <p:blipFill>
          <a:blip r:embed="rId2"/>
          <a:stretch/>
        </p:blipFill>
        <p:spPr>
          <a:xfrm>
            <a:off x="1991520" y="2347200"/>
            <a:ext cx="8208360" cy="4094280"/>
          </a:xfrm>
          <a:prstGeom prst="rect">
            <a:avLst/>
          </a:prstGeom>
          <a:ln w="0">
            <a:noFill/>
          </a:ln>
        </p:spPr>
      </p:pic>
      <p:pic>
        <p:nvPicPr>
          <p:cNvPr id="151" name="Picture 5"/>
          <p:cNvPicPr/>
          <p:nvPr/>
        </p:nvPicPr>
        <p:blipFill>
          <a:blip r:embed="rId3"/>
          <a:stretch/>
        </p:blipFill>
        <p:spPr>
          <a:xfrm>
            <a:off x="8344440" y="416160"/>
            <a:ext cx="3809520" cy="237456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TextShape 1"/>
          <p:cNvSpPr/>
          <p:nvPr/>
        </p:nvSpPr>
        <p:spPr>
          <a:xfrm>
            <a:off x="838080" y="1554480"/>
            <a:ext cx="10514880" cy="4621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rmAutofit/>
          </a:bodyPr>
          <a:lstStyle/>
          <a:p>
            <a:pPr defTabSz="914400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n-US" sz="2800" b="0" strike="noStrike" spc="-1">
                <a:solidFill>
                  <a:srgbClr val="000000"/>
                </a:solidFill>
                <a:latin typeface="Calibri"/>
                <a:ea typeface="DejaVu Sans"/>
              </a:rPr>
              <a:t>Autoencoder neural network </a:t>
            </a:r>
            <a:r>
              <a:rPr lang="en-US" sz="2800" b="0" strike="noStrike" spc="-1">
                <a:solidFill>
                  <a:schemeClr val="lt2">
                    <a:lumMod val="50000"/>
                  </a:schemeClr>
                </a:solidFill>
                <a:latin typeface="Calibri"/>
                <a:ea typeface="DejaVu Sans"/>
              </a:rPr>
              <a:t>(denoising, compression, generation)</a:t>
            </a:r>
            <a:endParaRPr lang="en-US" sz="2800" b="0" strike="noStrike" spc="-1">
              <a:solidFill>
                <a:srgbClr val="000000"/>
              </a:solidFill>
              <a:latin typeface="Arial"/>
            </a:endParaRPr>
          </a:p>
          <a:p>
            <a:pPr defTabSz="914400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b="0" strike="noStrike" spc="-1">
              <a:solidFill>
                <a:srgbClr val="000000"/>
              </a:solidFill>
              <a:latin typeface="Arial"/>
            </a:endParaRPr>
          </a:p>
          <a:p>
            <a:pPr defTabSz="914400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54" name="Picture 4"/>
          <p:cNvPicPr/>
          <p:nvPr/>
        </p:nvPicPr>
        <p:blipFill>
          <a:blip r:embed="rId2"/>
          <a:stretch/>
        </p:blipFill>
        <p:spPr>
          <a:xfrm>
            <a:off x="2111040" y="2502360"/>
            <a:ext cx="7220520" cy="390456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TextShape 1"/>
          <p:cNvSpPr/>
          <p:nvPr/>
        </p:nvSpPr>
        <p:spPr>
          <a:xfrm>
            <a:off x="838080" y="1554480"/>
            <a:ext cx="10514880" cy="4621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rmAutofit/>
          </a:bodyPr>
          <a:lstStyle/>
          <a:p>
            <a:pPr defTabSz="914400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n-US" sz="2800" b="0" strike="noStrike" spc="-1">
                <a:solidFill>
                  <a:srgbClr val="000000"/>
                </a:solidFill>
                <a:latin typeface="Calibri"/>
                <a:ea typeface="DejaVu Sans"/>
              </a:rPr>
              <a:t>Convolutional neural network </a:t>
            </a:r>
            <a:r>
              <a:rPr lang="en-US" sz="2800" b="0" strike="noStrike" spc="-1">
                <a:solidFill>
                  <a:schemeClr val="lt2">
                    <a:lumMod val="50000"/>
                  </a:schemeClr>
                </a:solidFill>
                <a:latin typeface="Calibri"/>
                <a:ea typeface="DejaVu Sans"/>
              </a:rPr>
              <a:t>(image recognition)</a:t>
            </a:r>
            <a:endParaRPr lang="en-US" sz="2800" b="0" strike="noStrike" spc="-1">
              <a:solidFill>
                <a:srgbClr val="000000"/>
              </a:solidFill>
              <a:latin typeface="Arial"/>
            </a:endParaRPr>
          </a:p>
          <a:p>
            <a:pPr defTabSz="914400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b="0" strike="noStrike" spc="-1">
              <a:solidFill>
                <a:srgbClr val="000000"/>
              </a:solidFill>
              <a:latin typeface="Arial"/>
            </a:endParaRPr>
          </a:p>
          <a:p>
            <a:pPr defTabSz="914400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56" name="Picture 3"/>
          <p:cNvPicPr/>
          <p:nvPr/>
        </p:nvPicPr>
        <p:blipFill>
          <a:blip r:embed="rId2"/>
          <a:stretch/>
        </p:blipFill>
        <p:spPr>
          <a:xfrm>
            <a:off x="2138040" y="2559600"/>
            <a:ext cx="7170840" cy="38545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TextShape 1"/>
          <p:cNvSpPr/>
          <p:nvPr/>
        </p:nvSpPr>
        <p:spPr>
          <a:xfrm>
            <a:off x="838440" y="1494720"/>
            <a:ext cx="10514880" cy="4621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rmAutofit/>
          </a:bodyPr>
          <a:lstStyle/>
          <a:p>
            <a:pPr defTabSz="914400">
              <a:lnSpc>
                <a:spcPct val="100000"/>
              </a:lnSpc>
            </a:pPr>
            <a:r>
              <a:rPr lang="en-US" sz="2800" b="0" strike="noStrike" spc="-1">
                <a:solidFill>
                  <a:schemeClr val="dk1"/>
                </a:solidFill>
                <a:latin typeface="Calibri"/>
                <a:ea typeface="DejaVu Sans"/>
              </a:rPr>
              <a:t>Recurrent neural network </a:t>
            </a:r>
            <a:r>
              <a:rPr lang="en-US" sz="2800" b="0" strike="noStrike" spc="-1">
                <a:solidFill>
                  <a:schemeClr val="lt2">
                    <a:lumMod val="50000"/>
                  </a:schemeClr>
                </a:solidFill>
                <a:latin typeface="Calibri"/>
                <a:ea typeface="DejaVu Sans"/>
              </a:rPr>
              <a:t>(time series, etc) </a:t>
            </a:r>
            <a:endParaRPr lang="en-US" sz="2800" b="0" strike="noStrike" spc="-1">
              <a:solidFill>
                <a:srgbClr val="000000"/>
              </a:solidFill>
              <a:latin typeface="Arial"/>
            </a:endParaRPr>
          </a:p>
          <a:p>
            <a:pPr defTabSz="914400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b="0" strike="noStrike" spc="-1">
              <a:solidFill>
                <a:srgbClr val="000000"/>
              </a:solidFill>
              <a:latin typeface="Arial"/>
            </a:endParaRPr>
          </a:p>
          <a:p>
            <a:pPr defTabSz="914400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58" name="Picture 4"/>
          <p:cNvPicPr/>
          <p:nvPr/>
        </p:nvPicPr>
        <p:blipFill>
          <a:blip r:embed="rId2"/>
          <a:stretch/>
        </p:blipFill>
        <p:spPr>
          <a:xfrm>
            <a:off x="3136680" y="2524320"/>
            <a:ext cx="4517280" cy="308916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A61BD3E-CC26-484C-A88A-B2D5B53247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0842" y="159079"/>
            <a:ext cx="6947554" cy="6420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03557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TextShape 1"/>
          <p:cNvSpPr txBox="1"/>
          <p:nvPr/>
        </p:nvSpPr>
        <p:spPr>
          <a:xfrm>
            <a:off x="838080" y="1554480"/>
            <a:ext cx="10515240" cy="462204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n-US" sz="3200" b="0" i="1" strike="noStrike" spc="-1" err="1">
                <a:solidFill>
                  <a:srgbClr val="767171"/>
                </a:solidFill>
                <a:latin typeface="Calibri"/>
              </a:rPr>
              <a:t>Mida</a:t>
            </a:r>
            <a:r>
              <a:rPr lang="en-US" sz="3200" b="0" i="1" strike="noStrike" spc="-1">
                <a:solidFill>
                  <a:srgbClr val="767171"/>
                </a:solidFill>
                <a:latin typeface="Calibri"/>
              </a:rPr>
              <a:t> </a:t>
            </a:r>
            <a:r>
              <a:rPr lang="en-US" sz="3200" b="0" i="1" strike="noStrike" spc="-1" err="1">
                <a:solidFill>
                  <a:srgbClr val="767171"/>
                </a:solidFill>
                <a:latin typeface="Calibri"/>
              </a:rPr>
              <a:t>suured</a:t>
            </a:r>
            <a:r>
              <a:rPr lang="en-US" sz="3200" b="0" i="1" strike="noStrike" spc="-1">
                <a:solidFill>
                  <a:srgbClr val="767171"/>
                </a:solidFill>
                <a:latin typeface="Calibri"/>
              </a:rPr>
              <a:t> </a:t>
            </a:r>
            <a:r>
              <a:rPr lang="en-US" sz="3200" b="0" i="1" strike="noStrike" spc="-1" err="1">
                <a:solidFill>
                  <a:srgbClr val="767171"/>
                </a:solidFill>
                <a:latin typeface="Calibri"/>
              </a:rPr>
              <a:t>keelemudelid</a:t>
            </a:r>
            <a:r>
              <a:rPr lang="en-US" sz="3200" b="0" i="1" strike="noStrike" spc="-1">
                <a:solidFill>
                  <a:srgbClr val="767171"/>
                </a:solidFill>
                <a:latin typeface="Calibri"/>
              </a:rPr>
              <a:t> (LLM) </a:t>
            </a:r>
            <a:r>
              <a:rPr lang="en-US" sz="3200" b="0" i="1" strike="noStrike" spc="-1" err="1">
                <a:solidFill>
                  <a:srgbClr val="767171"/>
                </a:solidFill>
                <a:latin typeface="Calibri"/>
              </a:rPr>
              <a:t>teevad</a:t>
            </a:r>
            <a:r>
              <a:rPr lang="en-US" sz="3200" b="0" i="1" strike="noStrike" spc="-1">
                <a:solidFill>
                  <a:srgbClr val="767171"/>
                </a:solidFill>
                <a:latin typeface="Calibri"/>
              </a:rPr>
              <a:t>? 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n-US" sz="3200" b="0" i="1" strike="noStrike" spc="-1" err="1">
                <a:solidFill>
                  <a:srgbClr val="767171"/>
                </a:solidFill>
                <a:latin typeface="Calibri"/>
              </a:rPr>
              <a:t>Ennustavad</a:t>
            </a:r>
            <a:r>
              <a:rPr lang="en-US" sz="3200" b="0" i="1" strike="noStrike" spc="-1">
                <a:solidFill>
                  <a:srgbClr val="767171"/>
                </a:solidFill>
                <a:latin typeface="Calibri"/>
              </a:rPr>
              <a:t> </a:t>
            </a:r>
            <a:r>
              <a:rPr lang="en-US" sz="3200" b="0" i="1" strike="noStrike" spc="-1" err="1">
                <a:solidFill>
                  <a:srgbClr val="767171"/>
                </a:solidFill>
                <a:latin typeface="Calibri"/>
              </a:rPr>
              <a:t>samm-sammult</a:t>
            </a:r>
            <a:r>
              <a:rPr lang="en-US" sz="3200" b="0" i="1" strike="noStrike" spc="-1">
                <a:solidFill>
                  <a:srgbClr val="767171"/>
                </a:solidFill>
                <a:latin typeface="Calibri"/>
              </a:rPr>
              <a:t> </a:t>
            </a:r>
            <a:r>
              <a:rPr lang="en-US" sz="3200" b="0" i="1" strike="noStrike" spc="-1" err="1">
                <a:solidFill>
                  <a:srgbClr val="767171"/>
                </a:solidFill>
                <a:latin typeface="Calibri"/>
              </a:rPr>
              <a:t>teksti</a:t>
            </a:r>
            <a:r>
              <a:rPr lang="en-US" sz="3200" b="0" i="1" strike="noStrike" spc="-1">
                <a:solidFill>
                  <a:srgbClr val="767171"/>
                </a:solidFill>
                <a:latin typeface="Calibri"/>
              </a:rPr>
              <a:t> </a:t>
            </a:r>
            <a:r>
              <a:rPr lang="en-US" sz="3200" b="0" i="1" strike="noStrike" spc="-1" err="1">
                <a:solidFill>
                  <a:srgbClr val="767171"/>
                </a:solidFill>
                <a:latin typeface="Calibri"/>
              </a:rPr>
              <a:t>jätkumist</a:t>
            </a:r>
            <a:r>
              <a:rPr lang="en-US" sz="3200" b="0" i="1" strike="noStrike" spc="-1">
                <a:solidFill>
                  <a:srgbClr val="767171"/>
                </a:solidFill>
                <a:latin typeface="Calibri"/>
              </a:rPr>
              <a:t>:</a:t>
            </a: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3600" b="0" strike="noStrike" spc="-1" err="1">
                <a:solidFill>
                  <a:srgbClr val="000000"/>
                </a:solidFill>
                <a:latin typeface="Calibri"/>
              </a:rPr>
              <a:t>Jaan</a:t>
            </a:r>
            <a:r>
              <a:rPr lang="en-US" sz="36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3600" b="0" strike="noStrike" spc="-1" err="1">
                <a:solidFill>
                  <a:srgbClr val="000000"/>
                </a:solidFill>
                <a:latin typeface="Calibri"/>
              </a:rPr>
              <a:t>istus</a:t>
            </a:r>
            <a:r>
              <a:rPr lang="en-US" sz="36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3600" b="0" strike="noStrike" spc="-1" err="1">
                <a:solidFill>
                  <a:srgbClr val="000000"/>
                </a:solidFill>
                <a:latin typeface="Calibri"/>
              </a:rPr>
              <a:t>autosse</a:t>
            </a:r>
            <a:r>
              <a:rPr lang="en-US" sz="3600" b="0" strike="noStrike" spc="-1">
                <a:solidFill>
                  <a:srgbClr val="000000"/>
                </a:solidFill>
                <a:latin typeface="Calibri"/>
              </a:rPr>
              <a:t> ja …</a:t>
            </a: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3600" b="0" strike="noStrike" spc="-1" err="1">
                <a:solidFill>
                  <a:srgbClr val="000000"/>
                </a:solidFill>
                <a:latin typeface="Calibri"/>
              </a:rPr>
              <a:t>Jaan</a:t>
            </a:r>
            <a:r>
              <a:rPr lang="en-US" sz="36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3600" b="0" strike="noStrike" spc="-1" err="1">
                <a:solidFill>
                  <a:srgbClr val="000000"/>
                </a:solidFill>
                <a:latin typeface="Calibri"/>
              </a:rPr>
              <a:t>istus</a:t>
            </a:r>
            <a:r>
              <a:rPr lang="en-US" sz="36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3600" b="0" strike="noStrike" spc="-1" err="1">
                <a:solidFill>
                  <a:srgbClr val="000000"/>
                </a:solidFill>
                <a:latin typeface="Calibri"/>
              </a:rPr>
              <a:t>autosse</a:t>
            </a:r>
            <a:r>
              <a:rPr lang="en-US" sz="3600" b="0" strike="noStrike" spc="-1">
                <a:solidFill>
                  <a:srgbClr val="000000"/>
                </a:solidFill>
                <a:latin typeface="Calibri"/>
              </a:rPr>
              <a:t> ja </a:t>
            </a:r>
            <a:r>
              <a:rPr lang="en-US" sz="3600" b="0" strike="noStrike" spc="-1" err="1">
                <a:solidFill>
                  <a:srgbClr val="FF0000"/>
                </a:solidFill>
                <a:latin typeface="Calibri"/>
              </a:rPr>
              <a:t>hakkas</a:t>
            </a:r>
            <a:r>
              <a:rPr lang="en-US" sz="3600" b="0" strike="noStrike" spc="-1">
                <a:solidFill>
                  <a:srgbClr val="000000"/>
                </a:solidFill>
                <a:latin typeface="Calibri"/>
              </a:rPr>
              <a:t> …</a:t>
            </a: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3600" b="0" strike="noStrike" spc="-1" err="1">
                <a:solidFill>
                  <a:srgbClr val="000000"/>
                </a:solidFill>
                <a:latin typeface="Calibri"/>
              </a:rPr>
              <a:t>Jaan</a:t>
            </a:r>
            <a:r>
              <a:rPr lang="en-US" sz="36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3600" b="0" strike="noStrike" spc="-1" err="1">
                <a:solidFill>
                  <a:srgbClr val="000000"/>
                </a:solidFill>
                <a:latin typeface="Calibri"/>
              </a:rPr>
              <a:t>istus</a:t>
            </a:r>
            <a:r>
              <a:rPr lang="en-US" sz="36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3600" b="0" strike="noStrike" spc="-1" err="1">
                <a:solidFill>
                  <a:srgbClr val="000000"/>
                </a:solidFill>
                <a:latin typeface="Calibri"/>
              </a:rPr>
              <a:t>autosse</a:t>
            </a:r>
            <a:r>
              <a:rPr lang="en-US" sz="3600" b="0" strike="noStrike" spc="-1">
                <a:solidFill>
                  <a:srgbClr val="000000"/>
                </a:solidFill>
                <a:latin typeface="Calibri"/>
              </a:rPr>
              <a:t> ja </a:t>
            </a:r>
            <a:r>
              <a:rPr lang="en-US" sz="3600" b="0" strike="noStrike" spc="-1" err="1">
                <a:solidFill>
                  <a:srgbClr val="000000"/>
                </a:solidFill>
                <a:latin typeface="Calibri"/>
              </a:rPr>
              <a:t>hakkas</a:t>
            </a:r>
            <a:r>
              <a:rPr lang="en-US" sz="36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3600" b="0" strike="noStrike" spc="-1" err="1">
                <a:solidFill>
                  <a:srgbClr val="FF0000"/>
                </a:solidFill>
                <a:latin typeface="Calibri"/>
              </a:rPr>
              <a:t>sõitma</a:t>
            </a:r>
            <a:r>
              <a:rPr lang="en-US" sz="3600" b="0" strike="noStrike" spc="-1">
                <a:solidFill>
                  <a:srgbClr val="000000"/>
                </a:solidFill>
                <a:latin typeface="Calibri"/>
              </a:rPr>
              <a:t> …</a:t>
            </a: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3600" b="0" strike="noStrike" spc="-1" err="1">
                <a:solidFill>
                  <a:srgbClr val="000000"/>
                </a:solidFill>
                <a:latin typeface="Calibri"/>
              </a:rPr>
              <a:t>Jaan</a:t>
            </a:r>
            <a:r>
              <a:rPr lang="en-US" sz="36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3600" b="0" strike="noStrike" spc="-1" err="1">
                <a:solidFill>
                  <a:srgbClr val="000000"/>
                </a:solidFill>
                <a:latin typeface="Calibri"/>
              </a:rPr>
              <a:t>istus</a:t>
            </a:r>
            <a:r>
              <a:rPr lang="en-US" sz="36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3600" b="0" strike="noStrike" spc="-1" err="1">
                <a:solidFill>
                  <a:srgbClr val="000000"/>
                </a:solidFill>
                <a:latin typeface="Calibri"/>
              </a:rPr>
              <a:t>autosse</a:t>
            </a:r>
            <a:r>
              <a:rPr lang="en-US" sz="3600" b="0" strike="noStrike" spc="-1">
                <a:solidFill>
                  <a:srgbClr val="000000"/>
                </a:solidFill>
                <a:latin typeface="Calibri"/>
              </a:rPr>
              <a:t> ja </a:t>
            </a:r>
            <a:r>
              <a:rPr lang="en-US" sz="3600" b="0" strike="noStrike" spc="-1" err="1">
                <a:solidFill>
                  <a:srgbClr val="000000"/>
                </a:solidFill>
                <a:latin typeface="Calibri"/>
              </a:rPr>
              <a:t>hakkas</a:t>
            </a:r>
            <a:r>
              <a:rPr lang="en-US" sz="36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3600" b="0" strike="noStrike" spc="-1" err="1">
                <a:solidFill>
                  <a:srgbClr val="000000"/>
                </a:solidFill>
                <a:latin typeface="Calibri"/>
              </a:rPr>
              <a:t>sõitma</a:t>
            </a:r>
            <a:r>
              <a:rPr lang="en-US" sz="3600" b="0" strike="noStrike" spc="-1">
                <a:solidFill>
                  <a:srgbClr val="FF0000"/>
                </a:solidFill>
                <a:latin typeface="Calibri"/>
              </a:rPr>
              <a:t> </a:t>
            </a:r>
            <a:r>
              <a:rPr lang="en-US" sz="3600" b="0" strike="noStrike" spc="-1" err="1">
                <a:solidFill>
                  <a:srgbClr val="FF0000"/>
                </a:solidFill>
                <a:latin typeface="Calibri"/>
              </a:rPr>
              <a:t>kodu</a:t>
            </a:r>
            <a:r>
              <a:rPr lang="en-US" sz="3600" b="0" strike="noStrike" spc="-1">
                <a:solidFill>
                  <a:srgbClr val="FF0000"/>
                </a:solidFill>
                <a:latin typeface="Calibri"/>
              </a:rPr>
              <a:t> …</a:t>
            </a:r>
            <a:endParaRPr lang="en-US" sz="36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36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36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36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36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3600" b="0" strike="noStrike" spc="-1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1904007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TextShape 1"/>
          <p:cNvSpPr txBox="1"/>
          <p:nvPr/>
        </p:nvSpPr>
        <p:spPr>
          <a:xfrm>
            <a:off x="838080" y="1554480"/>
            <a:ext cx="10515240" cy="462204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n-US" sz="3200" b="0" i="1" strike="noStrike" spc="-1" err="1">
                <a:solidFill>
                  <a:srgbClr val="767171"/>
                </a:solidFill>
                <a:latin typeface="Calibri"/>
              </a:rPr>
              <a:t>Kuidas</a:t>
            </a:r>
            <a:r>
              <a:rPr lang="en-US" sz="3200" b="0" i="1" strike="noStrike" spc="-1">
                <a:solidFill>
                  <a:srgbClr val="767171"/>
                </a:solidFill>
                <a:latin typeface="Calibri"/>
              </a:rPr>
              <a:t> LLM </a:t>
            </a:r>
            <a:r>
              <a:rPr lang="en-US" sz="3200" b="0" i="1" strike="noStrike" spc="-1" err="1">
                <a:solidFill>
                  <a:srgbClr val="767171"/>
                </a:solidFill>
                <a:latin typeface="Calibri"/>
              </a:rPr>
              <a:t>ennustab</a:t>
            </a:r>
            <a:r>
              <a:rPr lang="en-US" sz="3200" b="0" i="1" strike="noStrike" spc="-1">
                <a:solidFill>
                  <a:srgbClr val="767171"/>
                </a:solidFill>
                <a:latin typeface="Calibri"/>
              </a:rPr>
              <a:t>? </a:t>
            </a:r>
            <a:r>
              <a:rPr lang="en-US" sz="3200" b="0" i="1" strike="noStrike" spc="-1" err="1">
                <a:solidFill>
                  <a:srgbClr val="767171"/>
                </a:solidFill>
                <a:latin typeface="Calibri"/>
              </a:rPr>
              <a:t>Lihtsustatult</a:t>
            </a:r>
            <a:r>
              <a:rPr lang="en-US" sz="3200" b="0" i="1" strike="noStrike" spc="-1">
                <a:solidFill>
                  <a:srgbClr val="767171"/>
                </a:solidFill>
                <a:latin typeface="Calibri"/>
              </a:rPr>
              <a:t>: </a:t>
            </a: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2800" b="0" strike="noStrike" spc="-1" err="1">
                <a:solidFill>
                  <a:srgbClr val="000000"/>
                </a:solidFill>
                <a:latin typeface="Calibri"/>
              </a:rPr>
              <a:t>Kogub</a:t>
            </a: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800" b="0" strike="noStrike" spc="-1" err="1">
                <a:solidFill>
                  <a:srgbClr val="000000"/>
                </a:solidFill>
                <a:latin typeface="Calibri"/>
              </a:rPr>
              <a:t>statistikat</a:t>
            </a: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800" b="0" strike="noStrike" spc="-1" err="1">
                <a:solidFill>
                  <a:srgbClr val="000000"/>
                </a:solidFill>
                <a:latin typeface="Calibri"/>
              </a:rPr>
              <a:t>suure</a:t>
            </a: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800" b="0" strike="noStrike" spc="-1" err="1">
                <a:solidFill>
                  <a:srgbClr val="000000"/>
                </a:solidFill>
                <a:latin typeface="Calibri"/>
              </a:rPr>
              <a:t>tekstihulga</a:t>
            </a: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800" b="0" strike="noStrike" spc="-1" err="1">
                <a:solidFill>
                  <a:srgbClr val="000000"/>
                </a:solidFill>
                <a:latin typeface="Calibri"/>
              </a:rPr>
              <a:t>pealt</a:t>
            </a: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: </a:t>
            </a:r>
            <a:r>
              <a:rPr lang="en-US" sz="2800" b="0" strike="noStrike" spc="-1" err="1">
                <a:solidFill>
                  <a:srgbClr val="000000"/>
                </a:solidFill>
                <a:latin typeface="Calibri"/>
              </a:rPr>
              <a:t>mismoodi</a:t>
            </a: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 seal on </a:t>
            </a:r>
            <a:r>
              <a:rPr lang="en-US" sz="2800" b="0" strike="noStrike" spc="-1" err="1">
                <a:solidFill>
                  <a:srgbClr val="000000"/>
                </a:solidFill>
                <a:latin typeface="Calibri"/>
              </a:rPr>
              <a:t>laused</a:t>
            </a: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800" b="0" strike="noStrike" spc="-1" err="1">
                <a:solidFill>
                  <a:srgbClr val="000000"/>
                </a:solidFill>
                <a:latin typeface="Calibri"/>
              </a:rPr>
              <a:t>jätkunud</a:t>
            </a: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, </a:t>
            </a:r>
            <a:r>
              <a:rPr lang="en-US" sz="2800" b="0" strike="noStrike" spc="-1" err="1">
                <a:solidFill>
                  <a:srgbClr val="000000"/>
                </a:solidFill>
                <a:latin typeface="Calibri"/>
              </a:rPr>
              <a:t>näiteks</a:t>
            </a: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   </a:t>
            </a:r>
            <a:r>
              <a:rPr lang="en-US" sz="2800" b="0" strike="noStrike" spc="-1" err="1">
                <a:solidFill>
                  <a:srgbClr val="0070C0"/>
                </a:solidFill>
                <a:latin typeface="Calibri"/>
              </a:rPr>
              <a:t>Mihkel</a:t>
            </a:r>
            <a:r>
              <a:rPr lang="en-US" sz="2800" b="0" strike="noStrike" spc="-1">
                <a:solidFill>
                  <a:srgbClr val="0070C0"/>
                </a:solidFill>
                <a:latin typeface="Calibri"/>
              </a:rPr>
              <a:t> </a:t>
            </a:r>
            <a:r>
              <a:rPr lang="en-US" sz="2800" b="0" strike="noStrike" spc="-1" err="1">
                <a:solidFill>
                  <a:srgbClr val="0070C0"/>
                </a:solidFill>
                <a:latin typeface="Calibri"/>
              </a:rPr>
              <a:t>istus</a:t>
            </a:r>
            <a:r>
              <a:rPr lang="en-US" sz="2800" b="0" strike="noStrike" spc="-1">
                <a:solidFill>
                  <a:srgbClr val="0070C0"/>
                </a:solidFill>
                <a:latin typeface="Calibri"/>
              </a:rPr>
              <a:t> </a:t>
            </a:r>
            <a:r>
              <a:rPr lang="en-US" sz="2800" b="0" strike="noStrike" spc="-1" err="1">
                <a:solidFill>
                  <a:srgbClr val="0070C0"/>
                </a:solidFill>
                <a:latin typeface="Calibri"/>
              </a:rPr>
              <a:t>mootorrattale</a:t>
            </a:r>
            <a:r>
              <a:rPr lang="en-US" sz="2800" b="0" strike="noStrike" spc="-1">
                <a:solidFill>
                  <a:srgbClr val="0070C0"/>
                </a:solidFill>
                <a:latin typeface="Calibri"/>
              </a:rPr>
              <a:t> ja … </a:t>
            </a:r>
            <a:r>
              <a:rPr lang="en-US" sz="2800" b="0" i="1" strike="noStrike" spc="-1">
                <a:solidFill>
                  <a:srgbClr val="548235"/>
                </a:solidFill>
                <a:latin typeface="Calibri"/>
              </a:rPr>
              <a:t>(</a:t>
            </a:r>
            <a:r>
              <a:rPr lang="en-US" sz="2800" b="0" i="1" strike="noStrike" spc="-1" err="1">
                <a:solidFill>
                  <a:srgbClr val="548235"/>
                </a:solidFill>
                <a:latin typeface="Calibri"/>
              </a:rPr>
              <a:t>hakkas</a:t>
            </a:r>
            <a:r>
              <a:rPr lang="en-US" sz="2800" b="0" i="1" strike="noStrike" spc="-1">
                <a:solidFill>
                  <a:srgbClr val="548235"/>
                </a:solidFill>
                <a:latin typeface="Calibri"/>
              </a:rPr>
              <a:t>, </a:t>
            </a:r>
            <a:r>
              <a:rPr lang="en-US" sz="2800" b="0" i="1" strike="noStrike" spc="-1" err="1">
                <a:solidFill>
                  <a:srgbClr val="548235"/>
                </a:solidFill>
                <a:latin typeface="Calibri"/>
              </a:rPr>
              <a:t>mõtles</a:t>
            </a:r>
            <a:r>
              <a:rPr lang="en-US" sz="2800" b="0" i="1" strike="noStrike" spc="-1">
                <a:solidFill>
                  <a:srgbClr val="548235"/>
                </a:solidFill>
                <a:latin typeface="Calibri"/>
              </a:rPr>
              <a:t>, …)</a:t>
            </a: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2800" b="0" strike="noStrike" spc="-1" err="1">
                <a:solidFill>
                  <a:srgbClr val="000000"/>
                </a:solidFill>
                <a:latin typeface="Calibri"/>
              </a:rPr>
              <a:t>Kui</a:t>
            </a: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800" b="0" strike="noStrike" spc="-1" err="1">
                <a:solidFill>
                  <a:srgbClr val="000000"/>
                </a:solidFill>
                <a:latin typeface="Calibri"/>
              </a:rPr>
              <a:t>näeb</a:t>
            </a: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800" b="0" strike="noStrike" spc="-1" err="1">
                <a:solidFill>
                  <a:srgbClr val="000000"/>
                </a:solidFill>
                <a:latin typeface="Calibri"/>
              </a:rPr>
              <a:t>lauset</a:t>
            </a: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, </a:t>
            </a:r>
            <a:r>
              <a:rPr lang="en-US" sz="2800" b="0" strike="noStrike" spc="-1" err="1">
                <a:solidFill>
                  <a:srgbClr val="000000"/>
                </a:solidFill>
                <a:latin typeface="Calibri"/>
              </a:rPr>
              <a:t>mille</a:t>
            </a: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800" b="0" strike="noStrike" spc="-1" err="1">
                <a:solidFill>
                  <a:srgbClr val="000000"/>
                </a:solidFill>
                <a:latin typeface="Calibri"/>
              </a:rPr>
              <a:t>kohta</a:t>
            </a: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800" b="0" strike="noStrike" spc="-1" err="1">
                <a:solidFill>
                  <a:srgbClr val="000000"/>
                </a:solidFill>
                <a:latin typeface="Calibri"/>
              </a:rPr>
              <a:t>statistikat</a:t>
            </a: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800" b="0" strike="noStrike" spc="-1" err="1">
                <a:solidFill>
                  <a:srgbClr val="000000"/>
                </a:solidFill>
                <a:latin typeface="Calibri"/>
              </a:rPr>
              <a:t>ei</a:t>
            </a: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 ole, </a:t>
            </a:r>
            <a:r>
              <a:rPr lang="en-US" sz="2800" b="0" strike="noStrike" spc="-1" err="1">
                <a:solidFill>
                  <a:srgbClr val="000000"/>
                </a:solidFill>
                <a:latin typeface="Calibri"/>
              </a:rPr>
              <a:t>kasutab</a:t>
            </a: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800" b="0" strike="noStrike" spc="-1" err="1">
                <a:solidFill>
                  <a:srgbClr val="000000"/>
                </a:solidFill>
                <a:latin typeface="Calibri"/>
              </a:rPr>
              <a:t>statistikat</a:t>
            </a: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800" b="0" strike="noStrike" spc="-1" err="1">
                <a:solidFill>
                  <a:srgbClr val="000000"/>
                </a:solidFill>
                <a:latin typeface="Calibri"/>
              </a:rPr>
              <a:t>varasemate</a:t>
            </a: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800" b="0" strike="noStrike" spc="-1" err="1">
                <a:solidFill>
                  <a:srgbClr val="000000"/>
                </a:solidFill>
                <a:latin typeface="Calibri"/>
              </a:rPr>
              <a:t>sarnaste</a:t>
            </a: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800" b="0" strike="noStrike" spc="-1" err="1">
                <a:solidFill>
                  <a:srgbClr val="000000"/>
                </a:solidFill>
                <a:latin typeface="Calibri"/>
              </a:rPr>
              <a:t>lausete</a:t>
            </a: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800" b="0" strike="noStrike" spc="-1" err="1">
                <a:solidFill>
                  <a:srgbClr val="000000"/>
                </a:solidFill>
                <a:latin typeface="Calibri"/>
              </a:rPr>
              <a:t>kohta</a:t>
            </a: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: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  </a:t>
            </a:r>
            <a:r>
              <a:rPr lang="en-US" sz="2800" b="0" strike="noStrike" spc="-1">
                <a:solidFill>
                  <a:srgbClr val="FF0000"/>
                </a:solidFill>
                <a:latin typeface="Calibri"/>
              </a:rPr>
              <a:t> </a:t>
            </a:r>
            <a:r>
              <a:rPr lang="en-US" sz="2800" b="0" strike="noStrike" spc="-1" err="1">
                <a:solidFill>
                  <a:srgbClr val="FF0000"/>
                </a:solidFill>
                <a:latin typeface="Calibri"/>
              </a:rPr>
              <a:t>Jaan</a:t>
            </a:r>
            <a:r>
              <a:rPr lang="en-US" sz="2800" b="0" strike="noStrike" spc="-1">
                <a:solidFill>
                  <a:srgbClr val="FF0000"/>
                </a:solidFill>
                <a:latin typeface="Calibri"/>
              </a:rPr>
              <a:t> </a:t>
            </a:r>
            <a:r>
              <a:rPr lang="en-US" sz="2800" b="0" strike="noStrike" spc="-1" err="1">
                <a:solidFill>
                  <a:srgbClr val="0070C0"/>
                </a:solidFill>
                <a:latin typeface="Calibri"/>
              </a:rPr>
              <a:t>istus</a:t>
            </a: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800" b="0" strike="noStrike" spc="-1" err="1">
                <a:solidFill>
                  <a:srgbClr val="FF0000"/>
                </a:solidFill>
                <a:latin typeface="Calibri"/>
              </a:rPr>
              <a:t>autosse</a:t>
            </a: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800" b="0" strike="noStrike" spc="-1">
                <a:solidFill>
                  <a:srgbClr val="0070C0"/>
                </a:solidFill>
                <a:latin typeface="Calibri"/>
              </a:rPr>
              <a:t>ja</a:t>
            </a: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 …  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24" name="CustomShape 2"/>
          <p:cNvSpPr/>
          <p:nvPr/>
        </p:nvSpPr>
        <p:spPr>
          <a:xfrm rot="5400000" flipH="1" flipV="1">
            <a:off x="-240716" y="4416763"/>
            <a:ext cx="1795839" cy="692232"/>
          </a:xfrm>
          <a:prstGeom prst="bentConnector2">
            <a:avLst/>
          </a:prstGeom>
          <a:noFill/>
          <a:ln w="57240"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" name="CustomShape 2">
            <a:extLst>
              <a:ext uri="{FF2B5EF4-FFF2-40B4-BE49-F238E27FC236}">
                <a16:creationId xmlns:a16="http://schemas.microsoft.com/office/drawing/2014/main" id="{AF92AED7-98F4-40F1-AED9-DC14BF13AD16}"/>
              </a:ext>
            </a:extLst>
          </p:cNvPr>
          <p:cNvSpPr/>
          <p:nvPr/>
        </p:nvSpPr>
        <p:spPr>
          <a:xfrm rot="5400000" flipV="1">
            <a:off x="598606" y="5332823"/>
            <a:ext cx="150828" cy="725865"/>
          </a:xfrm>
          <a:prstGeom prst="bentConnector2">
            <a:avLst/>
          </a:prstGeom>
          <a:noFill/>
          <a:ln w="57240"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</p:spTree>
    <p:extLst>
      <p:ext uri="{BB962C8B-B14F-4D97-AF65-F5344CB8AC3E}">
        <p14:creationId xmlns:p14="http://schemas.microsoft.com/office/powerpoint/2010/main" val="62060941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TextShape 1"/>
          <p:cNvSpPr txBox="1"/>
          <p:nvPr/>
        </p:nvSpPr>
        <p:spPr>
          <a:xfrm>
            <a:off x="828000" y="1521000"/>
            <a:ext cx="10515240" cy="435096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/>
          <a:p>
            <a:pPr>
              <a:lnSpc>
                <a:spcPct val="11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n-US" sz="2400" strike="noStrike" spc="-1">
                <a:latin typeface="Calibri"/>
              </a:rPr>
              <a:t>LLM hallucinations: </a:t>
            </a:r>
            <a:r>
              <a:rPr lang="en-US" sz="2400" spc="-1">
                <a:solidFill>
                  <a:schemeClr val="bg1">
                    <a:lumMod val="50000"/>
                  </a:schemeClr>
                </a:solidFill>
                <a:latin typeface="Calibri"/>
              </a:rPr>
              <a:t>confidently generating wrong answers.</a:t>
            </a:r>
          </a:p>
          <a:p>
            <a:pPr>
              <a:lnSpc>
                <a:spcPct val="11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400" spc="-1">
              <a:solidFill>
                <a:schemeClr val="bg1">
                  <a:lumMod val="50000"/>
                </a:schemeClr>
              </a:solidFill>
              <a:latin typeface="Calibri"/>
            </a:endParaRPr>
          </a:p>
          <a:p>
            <a:pPr>
              <a:lnSpc>
                <a:spcPct val="11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n-US" sz="2400" spc="-1">
                <a:solidFill>
                  <a:schemeClr val="bg1">
                    <a:lumMod val="50000"/>
                  </a:schemeClr>
                </a:solidFill>
                <a:latin typeface="Calibri"/>
              </a:rPr>
              <a:t>Why?</a:t>
            </a:r>
          </a:p>
          <a:p>
            <a:pPr marL="342900" indent="-342900">
              <a:lnSpc>
                <a:spcPct val="110000"/>
              </a:lnSpc>
              <a:spcBef>
                <a:spcPts val="1001"/>
              </a:spcBef>
              <a:buFont typeface="Arial" panose="020B0604020202020204" pitchFamily="34" charset="0"/>
              <a:buChar char="•"/>
              <a:tabLst>
                <a:tab pos="0" algn="l"/>
              </a:tabLst>
            </a:pPr>
            <a:r>
              <a:rPr lang="en-US" sz="2400" spc="-1">
                <a:solidFill>
                  <a:schemeClr val="bg1">
                    <a:lumMod val="50000"/>
                  </a:schemeClr>
                </a:solidFill>
                <a:latin typeface="Calibri"/>
              </a:rPr>
              <a:t>LLMs learn an </a:t>
            </a:r>
            <a:r>
              <a:rPr lang="en-US" sz="2400" spc="-1">
                <a:latin typeface="Calibri"/>
              </a:rPr>
              <a:t>approximate, highly compressed</a:t>
            </a:r>
            <a:r>
              <a:rPr lang="en-US" sz="2400" spc="-1">
                <a:solidFill>
                  <a:schemeClr val="bg1">
                    <a:lumMod val="50000"/>
                  </a:schemeClr>
                </a:solidFill>
                <a:latin typeface="Calibri"/>
              </a:rPr>
              <a:t> picture of the world knowledge.</a:t>
            </a:r>
          </a:p>
          <a:p>
            <a:pPr marL="342900" indent="-342900">
              <a:lnSpc>
                <a:spcPct val="110000"/>
              </a:lnSpc>
              <a:spcBef>
                <a:spcPts val="1001"/>
              </a:spcBef>
              <a:buFont typeface="Arial" panose="020B0604020202020204" pitchFamily="34" charset="0"/>
              <a:buChar char="•"/>
              <a:tabLst>
                <a:tab pos="0" algn="l"/>
              </a:tabLst>
            </a:pPr>
            <a:r>
              <a:rPr lang="en-US" sz="2400" spc="-1">
                <a:solidFill>
                  <a:schemeClr val="bg1">
                    <a:lumMod val="50000"/>
                  </a:schemeClr>
                </a:solidFill>
                <a:latin typeface="Calibri"/>
              </a:rPr>
              <a:t>LLMs are </a:t>
            </a:r>
            <a:r>
              <a:rPr lang="en-US" sz="2400" spc="-1">
                <a:latin typeface="Calibri"/>
              </a:rPr>
              <a:t>always</a:t>
            </a:r>
            <a:r>
              <a:rPr lang="en-US" sz="2400" spc="-1">
                <a:solidFill>
                  <a:schemeClr val="bg1">
                    <a:lumMod val="50000"/>
                  </a:schemeClr>
                </a:solidFill>
                <a:latin typeface="Calibri"/>
              </a:rPr>
              <a:t> hallucinating: just that mostly these correspond to reality</a:t>
            </a:r>
          </a:p>
          <a:p>
            <a:pPr marL="342900" indent="-342900">
              <a:lnSpc>
                <a:spcPct val="110000"/>
              </a:lnSpc>
              <a:spcBef>
                <a:spcPts val="1001"/>
              </a:spcBef>
              <a:buFont typeface="Arial" panose="020B0604020202020204" pitchFamily="34" charset="0"/>
              <a:buChar char="•"/>
              <a:tabLst>
                <a:tab pos="0" algn="l"/>
              </a:tabLst>
            </a:pPr>
            <a:r>
              <a:rPr lang="en-US" sz="2400" spc="-1">
                <a:solidFill>
                  <a:schemeClr val="bg1">
                    <a:lumMod val="50000"/>
                  </a:schemeClr>
                </a:solidFill>
                <a:latin typeface="Calibri"/>
              </a:rPr>
              <a:t>LLM learning optimizes for </a:t>
            </a:r>
            <a:r>
              <a:rPr lang="en-US" sz="2400" spc="-1">
                <a:latin typeface="Calibri"/>
              </a:rPr>
              <a:t>confident tone of voice </a:t>
            </a:r>
            <a:r>
              <a:rPr lang="en-US" sz="2400" spc="-1">
                <a:solidFill>
                  <a:schemeClr val="bg1">
                    <a:lumMod val="50000"/>
                  </a:schemeClr>
                </a:solidFill>
                <a:latin typeface="Calibri"/>
              </a:rPr>
              <a:t>and</a:t>
            </a:r>
            <a:r>
              <a:rPr lang="en-US" sz="2400" spc="-1">
                <a:latin typeface="Calibri"/>
              </a:rPr>
              <a:t> pleasing answers</a:t>
            </a:r>
          </a:p>
          <a:p>
            <a:pPr marL="342900" indent="-342900">
              <a:lnSpc>
                <a:spcPct val="110000"/>
              </a:lnSpc>
              <a:spcBef>
                <a:spcPts val="1001"/>
              </a:spcBef>
              <a:buFont typeface="Arial" panose="020B0604020202020204" pitchFamily="34" charset="0"/>
              <a:buChar char="•"/>
              <a:tabLst>
                <a:tab pos="0" algn="l"/>
              </a:tabLst>
            </a:pPr>
            <a:r>
              <a:rPr lang="en-US" sz="2400" spc="-1">
                <a:solidFill>
                  <a:schemeClr val="bg1">
                    <a:lumMod val="50000"/>
                  </a:schemeClr>
                </a:solidFill>
                <a:latin typeface="Calibri"/>
              </a:rPr>
              <a:t>… etc …</a:t>
            </a:r>
          </a:p>
          <a:p>
            <a:pPr marL="342900" indent="-342900">
              <a:lnSpc>
                <a:spcPct val="110000"/>
              </a:lnSpc>
              <a:spcBef>
                <a:spcPts val="1001"/>
              </a:spcBef>
              <a:buFont typeface="Arial" panose="020B0604020202020204" pitchFamily="34" charset="0"/>
              <a:buChar char="•"/>
              <a:tabLst>
                <a:tab pos="0" algn="l"/>
              </a:tabLst>
            </a:pPr>
            <a:endParaRPr lang="en-US" sz="2400" spc="-1">
              <a:solidFill>
                <a:schemeClr val="bg1">
                  <a:lumMod val="50000"/>
                </a:schemeClr>
              </a:solidFill>
              <a:latin typeface="Calibri"/>
            </a:endParaRPr>
          </a:p>
          <a:p>
            <a:pPr>
              <a:lnSpc>
                <a:spcPct val="11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400" spc="-1">
              <a:latin typeface="Calibri"/>
            </a:endParaRPr>
          </a:p>
          <a:p>
            <a:pPr>
              <a:lnSpc>
                <a:spcPct val="11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400" b="0" i="1" strike="noStrike" spc="-1">
              <a:solidFill>
                <a:schemeClr val="lt2">
                  <a:lumMod val="50000"/>
                </a:schemeClr>
              </a:solidFill>
              <a:latin typeface="Calibri"/>
            </a:endParaRPr>
          </a:p>
          <a:p>
            <a:pPr>
              <a:lnSpc>
                <a:spcPct val="11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4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1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400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1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400" b="0" strike="noStrike" spc="-1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3874021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TextShape 1"/>
          <p:cNvSpPr txBox="1"/>
          <p:nvPr/>
        </p:nvSpPr>
        <p:spPr>
          <a:xfrm>
            <a:off x="838080" y="721151"/>
            <a:ext cx="10515240" cy="5455369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n-US" sz="2400" b="0" i="1" strike="noStrike" spc="-1" err="1">
                <a:solidFill>
                  <a:srgbClr val="767171"/>
                </a:solidFill>
                <a:latin typeface="Calibri"/>
              </a:rPr>
              <a:t>LLMi</a:t>
            </a:r>
            <a:r>
              <a:rPr lang="en-US" sz="2400" b="0" i="1" strike="noStrike" spc="-1">
                <a:solidFill>
                  <a:srgbClr val="767171"/>
                </a:solidFill>
                <a:latin typeface="Calibri"/>
              </a:rPr>
              <a:t> põhiprobleemid </a:t>
            </a:r>
            <a:r>
              <a:rPr lang="en-US" sz="2400" b="0" i="1" strike="noStrike" spc="-1">
                <a:solidFill>
                  <a:srgbClr val="0070C0"/>
                </a:solidFill>
                <a:latin typeface="Calibri"/>
              </a:rPr>
              <a:t>2025 (chatbot age)</a:t>
            </a:r>
            <a:endParaRPr lang="en-US" sz="2400" b="0" strike="noStrike" spc="-1">
              <a:solidFill>
                <a:srgbClr val="0070C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4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400" b="0" strike="noStrike" spc="-1">
              <a:solidFill>
                <a:srgbClr val="000000"/>
              </a:solidFill>
              <a:latin typeface="Calibri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2400" b="0" strike="noStrike" spc="-1" err="1">
                <a:solidFill>
                  <a:srgbClr val="000000"/>
                </a:solidFill>
                <a:latin typeface="Calibri"/>
              </a:rPr>
              <a:t>Hallutsineerib</a:t>
            </a: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400" b="0" strike="noStrike" spc="-1" err="1">
                <a:solidFill>
                  <a:srgbClr val="000000"/>
                </a:solidFill>
                <a:latin typeface="Calibri"/>
              </a:rPr>
              <a:t>ehk</a:t>
            </a: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400" b="0" strike="noStrike" spc="-1" err="1">
                <a:solidFill>
                  <a:srgbClr val="000000"/>
                </a:solidFill>
                <a:latin typeface="Calibri"/>
              </a:rPr>
              <a:t>leiutab</a:t>
            </a: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 “</a:t>
            </a:r>
            <a:r>
              <a:rPr lang="en-US" sz="2400" b="0" strike="noStrike" spc="-1" err="1">
                <a:solidFill>
                  <a:srgbClr val="000000"/>
                </a:solidFill>
                <a:latin typeface="Calibri"/>
              </a:rPr>
              <a:t>fakte</a:t>
            </a: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”, mis </a:t>
            </a:r>
            <a:r>
              <a:rPr lang="en-US" sz="2400" b="0" strike="noStrike" spc="-1" err="1">
                <a:solidFill>
                  <a:srgbClr val="000000"/>
                </a:solidFill>
                <a:latin typeface="Calibri"/>
              </a:rPr>
              <a:t>ei</a:t>
            </a: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 ole </a:t>
            </a:r>
            <a:r>
              <a:rPr lang="en-US" sz="2400" b="0" strike="noStrike" spc="-1" err="1">
                <a:solidFill>
                  <a:srgbClr val="000000"/>
                </a:solidFill>
                <a:latin typeface="Calibri"/>
              </a:rPr>
              <a:t>üldse</a:t>
            </a: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400" b="0" strike="noStrike" spc="-1" err="1">
                <a:solidFill>
                  <a:srgbClr val="000000"/>
                </a:solidFill>
                <a:latin typeface="Calibri"/>
              </a:rPr>
              <a:t>tõesed</a:t>
            </a: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.</a:t>
            </a: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2400" spc="-1" err="1">
                <a:solidFill>
                  <a:srgbClr val="000000"/>
                </a:solidFill>
                <a:latin typeface="Calibri"/>
              </a:rPr>
              <a:t>Vaikimisi</a:t>
            </a:r>
            <a:r>
              <a:rPr lang="en-US" sz="2400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400" spc="-1" err="1">
                <a:solidFill>
                  <a:srgbClr val="000000"/>
                </a:solidFill>
                <a:latin typeface="Calibri"/>
              </a:rPr>
              <a:t>omab</a:t>
            </a:r>
            <a:r>
              <a:rPr lang="en-US" sz="2400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400" spc="-1" err="1">
                <a:solidFill>
                  <a:srgbClr val="000000"/>
                </a:solidFill>
                <a:latin typeface="Calibri"/>
              </a:rPr>
              <a:t>ainult</a:t>
            </a:r>
            <a:r>
              <a:rPr lang="en-US" sz="2400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400" spc="-1" err="1">
                <a:solidFill>
                  <a:srgbClr val="000000"/>
                </a:solidFill>
                <a:latin typeface="Calibri"/>
              </a:rPr>
              <a:t>üldteadmisi</a:t>
            </a:r>
            <a:r>
              <a:rPr lang="en-US" sz="2400" spc="-1">
                <a:solidFill>
                  <a:srgbClr val="000000"/>
                </a:solidFill>
                <a:latin typeface="Calibri"/>
              </a:rPr>
              <a:t>.</a:t>
            </a: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2400" spc="-1" err="1">
                <a:solidFill>
                  <a:srgbClr val="000000"/>
                </a:solidFill>
                <a:latin typeface="Calibri"/>
              </a:rPr>
              <a:t>Ei</a:t>
            </a:r>
            <a:r>
              <a:rPr lang="en-US" sz="2400" spc="-1">
                <a:solidFill>
                  <a:srgbClr val="000000"/>
                </a:solidFill>
                <a:latin typeface="Calibri"/>
              </a:rPr>
              <a:t> ole </a:t>
            </a:r>
            <a:r>
              <a:rPr lang="en-US" sz="2400" spc="-1" err="1">
                <a:solidFill>
                  <a:srgbClr val="000000"/>
                </a:solidFill>
                <a:latin typeface="Calibri"/>
              </a:rPr>
              <a:t>mälu</a:t>
            </a:r>
            <a:r>
              <a:rPr lang="en-US" sz="2400" spc="-1">
                <a:solidFill>
                  <a:srgbClr val="000000"/>
                </a:solidFill>
                <a:latin typeface="Calibri"/>
              </a:rPr>
              <a:t>: </a:t>
            </a:r>
            <a:r>
              <a:rPr lang="en-US" sz="2400" spc="-1" err="1">
                <a:solidFill>
                  <a:srgbClr val="000000"/>
                </a:solidFill>
                <a:latin typeface="Calibri"/>
              </a:rPr>
              <a:t>uusi</a:t>
            </a:r>
            <a:r>
              <a:rPr lang="en-US" sz="2400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400" spc="-1" err="1">
                <a:solidFill>
                  <a:srgbClr val="000000"/>
                </a:solidFill>
                <a:latin typeface="Calibri"/>
              </a:rPr>
              <a:t>asju</a:t>
            </a:r>
            <a:r>
              <a:rPr lang="en-US" sz="2400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400" spc="-1" err="1">
                <a:solidFill>
                  <a:srgbClr val="000000"/>
                </a:solidFill>
                <a:latin typeface="Calibri"/>
              </a:rPr>
              <a:t>raske</a:t>
            </a:r>
            <a:r>
              <a:rPr lang="en-US" sz="2400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400" spc="-1" err="1">
                <a:solidFill>
                  <a:srgbClr val="000000"/>
                </a:solidFill>
                <a:latin typeface="Calibri"/>
              </a:rPr>
              <a:t>juurde</a:t>
            </a:r>
            <a:r>
              <a:rPr lang="en-US" sz="2400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400" spc="-1" err="1">
                <a:solidFill>
                  <a:srgbClr val="000000"/>
                </a:solidFill>
                <a:latin typeface="Calibri"/>
              </a:rPr>
              <a:t>õpetada</a:t>
            </a:r>
            <a:r>
              <a:rPr lang="en-US" sz="2400" spc="-1">
                <a:solidFill>
                  <a:srgbClr val="000000"/>
                </a:solidFill>
                <a:latin typeface="Calibri"/>
              </a:rPr>
              <a:t>.</a:t>
            </a:r>
            <a:endParaRPr lang="en-US" sz="2400" b="0" strike="noStrike" spc="-1">
              <a:solidFill>
                <a:srgbClr val="000000"/>
              </a:solidFill>
              <a:latin typeface="Calibri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2400" spc="-1">
                <a:solidFill>
                  <a:srgbClr val="000000"/>
                </a:solidFill>
                <a:latin typeface="Calibri"/>
              </a:rPr>
              <a:t>“Must </a:t>
            </a:r>
            <a:r>
              <a:rPr lang="en-US" sz="2400" spc="-1" err="1">
                <a:solidFill>
                  <a:srgbClr val="000000"/>
                </a:solidFill>
                <a:latin typeface="Calibri"/>
              </a:rPr>
              <a:t>kast</a:t>
            </a:r>
            <a:r>
              <a:rPr lang="en-US" sz="2400" spc="-1">
                <a:solidFill>
                  <a:srgbClr val="000000"/>
                </a:solidFill>
                <a:latin typeface="Calibri"/>
              </a:rPr>
              <a:t>” </a:t>
            </a:r>
            <a:r>
              <a:rPr lang="en-US" sz="2400" spc="-1" err="1">
                <a:solidFill>
                  <a:srgbClr val="000000"/>
                </a:solidFill>
                <a:latin typeface="Calibri"/>
              </a:rPr>
              <a:t>ehk</a:t>
            </a:r>
            <a:r>
              <a:rPr lang="en-US" sz="2400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400" spc="-1" err="1">
                <a:solidFill>
                  <a:srgbClr val="000000"/>
                </a:solidFill>
                <a:latin typeface="Calibri"/>
              </a:rPr>
              <a:t>ei</a:t>
            </a:r>
            <a:r>
              <a:rPr lang="en-US" sz="2400" spc="-1">
                <a:solidFill>
                  <a:srgbClr val="000000"/>
                </a:solidFill>
                <a:latin typeface="Calibri"/>
              </a:rPr>
              <a:t> anna </a:t>
            </a:r>
            <a:r>
              <a:rPr lang="en-US" sz="2400" spc="-1" err="1">
                <a:solidFill>
                  <a:srgbClr val="000000"/>
                </a:solidFill>
                <a:latin typeface="Calibri"/>
              </a:rPr>
              <a:t>tegelikke</a:t>
            </a:r>
            <a:r>
              <a:rPr lang="en-US" sz="2400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400" spc="-1" err="1">
                <a:solidFill>
                  <a:srgbClr val="000000"/>
                </a:solidFill>
                <a:latin typeface="Calibri"/>
              </a:rPr>
              <a:t>seletusi</a:t>
            </a:r>
            <a:r>
              <a:rPr lang="en-US" sz="2400" spc="-1">
                <a:solidFill>
                  <a:srgbClr val="000000"/>
                </a:solidFill>
                <a:latin typeface="Calibri"/>
              </a:rPr>
              <a:t>, </a:t>
            </a:r>
            <a:r>
              <a:rPr lang="en-US" sz="2400" spc="-1" err="1">
                <a:solidFill>
                  <a:srgbClr val="000000"/>
                </a:solidFill>
                <a:latin typeface="Calibri"/>
              </a:rPr>
              <a:t>kuidas</a:t>
            </a:r>
            <a:r>
              <a:rPr lang="en-US" sz="2400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400" spc="-1" err="1">
                <a:solidFill>
                  <a:srgbClr val="000000"/>
                </a:solidFill>
                <a:latin typeface="Calibri"/>
              </a:rPr>
              <a:t>vastused</a:t>
            </a:r>
            <a:r>
              <a:rPr lang="en-US" sz="2400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400" spc="-1" err="1">
                <a:solidFill>
                  <a:srgbClr val="000000"/>
                </a:solidFill>
                <a:latin typeface="Calibri"/>
              </a:rPr>
              <a:t>saadi</a:t>
            </a:r>
            <a:r>
              <a:rPr lang="en-US" sz="2400" spc="-1">
                <a:solidFill>
                  <a:srgbClr val="000000"/>
                </a:solidFill>
                <a:latin typeface="Calibri"/>
              </a:rPr>
              <a:t>.</a:t>
            </a:r>
            <a:endParaRPr lang="en-US" sz="2400" b="0" strike="noStrike" spc="-1">
              <a:solidFill>
                <a:srgbClr val="000000"/>
              </a:solidFill>
              <a:latin typeface="Calibri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2400" b="0" strike="noStrike" spc="-1" err="1">
                <a:solidFill>
                  <a:srgbClr val="000000"/>
                </a:solidFill>
                <a:latin typeface="Calibri"/>
              </a:rPr>
              <a:t>Ei</a:t>
            </a: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400" b="0" strike="noStrike" spc="-1" err="1">
                <a:solidFill>
                  <a:srgbClr val="000000"/>
                </a:solidFill>
                <a:latin typeface="Calibri"/>
              </a:rPr>
              <a:t>sisalda</a:t>
            </a: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400" spc="-1" err="1">
                <a:solidFill>
                  <a:srgbClr val="000000"/>
                </a:solidFill>
                <a:latin typeface="Calibri"/>
              </a:rPr>
              <a:t>otsialgoritme</a:t>
            </a:r>
            <a:r>
              <a:rPr lang="en-US" sz="2400" spc="-1">
                <a:solidFill>
                  <a:srgbClr val="000000"/>
                </a:solidFill>
                <a:latin typeface="Calibri"/>
              </a:rPr>
              <a:t> ja </a:t>
            </a:r>
            <a:r>
              <a:rPr lang="en-US" sz="2400" spc="-1" err="1">
                <a:solidFill>
                  <a:srgbClr val="000000"/>
                </a:solidFill>
                <a:latin typeface="Calibri"/>
              </a:rPr>
              <a:t>enamasti</a:t>
            </a:r>
            <a:r>
              <a:rPr lang="en-US" sz="2400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400" b="0" strike="noStrike" spc="-1" err="1">
                <a:solidFill>
                  <a:srgbClr val="000000"/>
                </a:solidFill>
                <a:latin typeface="Calibri"/>
              </a:rPr>
              <a:t>ei</a:t>
            </a: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400" b="0" strike="noStrike" spc="-1" err="1">
                <a:solidFill>
                  <a:srgbClr val="000000"/>
                </a:solidFill>
                <a:latin typeface="Calibri"/>
              </a:rPr>
              <a:t>suuda</a:t>
            </a: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400" b="0" strike="noStrike" spc="-1" err="1">
                <a:solidFill>
                  <a:srgbClr val="000000"/>
                </a:solidFill>
                <a:latin typeface="Calibri"/>
              </a:rPr>
              <a:t>teha</a:t>
            </a: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400" b="0" strike="noStrike" spc="-1" err="1">
                <a:solidFill>
                  <a:srgbClr val="000000"/>
                </a:solidFill>
                <a:latin typeface="Calibri"/>
              </a:rPr>
              <a:t>pikemaid</a:t>
            </a: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400" b="0" strike="noStrike" spc="-1" err="1">
                <a:solidFill>
                  <a:srgbClr val="000000"/>
                </a:solidFill>
                <a:latin typeface="Calibri"/>
              </a:rPr>
              <a:t>järeldusahelaid</a:t>
            </a: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.</a:t>
            </a: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2400" b="0" strike="noStrike" spc="-1" err="1">
                <a:solidFill>
                  <a:srgbClr val="000000"/>
                </a:solidFill>
                <a:latin typeface="Calibri"/>
              </a:rPr>
              <a:t>Ei</a:t>
            </a: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 ole </a:t>
            </a:r>
            <a:r>
              <a:rPr lang="en-US" sz="2400" b="0" strike="noStrike" spc="-1" err="1">
                <a:solidFill>
                  <a:srgbClr val="000000"/>
                </a:solidFill>
                <a:latin typeface="Calibri"/>
              </a:rPr>
              <a:t>lihtsat</a:t>
            </a: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400" b="0" strike="noStrike" spc="-1" err="1">
                <a:solidFill>
                  <a:srgbClr val="000000"/>
                </a:solidFill>
                <a:latin typeface="Calibri"/>
              </a:rPr>
              <a:t>viisi</a:t>
            </a: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400" b="0" strike="noStrike" spc="-1" err="1">
                <a:solidFill>
                  <a:srgbClr val="000000"/>
                </a:solidFill>
                <a:latin typeface="Calibri"/>
              </a:rPr>
              <a:t>siduda</a:t>
            </a: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400" b="0" strike="noStrike" spc="-1" err="1">
                <a:solidFill>
                  <a:srgbClr val="000000"/>
                </a:solidFill>
                <a:latin typeface="Calibri"/>
              </a:rPr>
              <a:t>andmebaasidega</a:t>
            </a: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, </a:t>
            </a:r>
            <a:r>
              <a:rPr lang="en-US" sz="2400" b="0" strike="noStrike" spc="-1" err="1">
                <a:solidFill>
                  <a:srgbClr val="000000"/>
                </a:solidFill>
                <a:latin typeface="Calibri"/>
              </a:rPr>
              <a:t>inseneriarvutustega</a:t>
            </a: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400" b="0" strike="noStrike" spc="-1" err="1">
                <a:solidFill>
                  <a:srgbClr val="000000"/>
                </a:solidFill>
                <a:latin typeface="Calibri"/>
              </a:rPr>
              <a:t>jne</a:t>
            </a: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.</a:t>
            </a: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2400" b="0" strike="noStrike" spc="-1" err="1">
                <a:solidFill>
                  <a:srgbClr val="000000"/>
                </a:solidFill>
                <a:latin typeface="Calibri"/>
              </a:rPr>
              <a:t>Vastuste</a:t>
            </a: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400" b="0" strike="noStrike" spc="-1" err="1">
                <a:solidFill>
                  <a:srgbClr val="000000"/>
                </a:solidFill>
                <a:latin typeface="Calibri"/>
              </a:rPr>
              <a:t>kvaliteet</a:t>
            </a: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400" b="0" strike="noStrike" spc="-1" err="1">
                <a:solidFill>
                  <a:srgbClr val="000000"/>
                </a:solidFill>
                <a:latin typeface="Calibri"/>
              </a:rPr>
              <a:t>langeb</a:t>
            </a: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400" b="0" strike="noStrike" spc="-1" err="1">
                <a:solidFill>
                  <a:srgbClr val="000000"/>
                </a:solidFill>
                <a:latin typeface="Calibri"/>
              </a:rPr>
              <a:t>kiirelt</a:t>
            </a: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, </a:t>
            </a:r>
            <a:r>
              <a:rPr lang="en-US" sz="2400" b="0" strike="noStrike" spc="-1" err="1">
                <a:solidFill>
                  <a:srgbClr val="000000"/>
                </a:solidFill>
                <a:latin typeface="Calibri"/>
              </a:rPr>
              <a:t>kui</a:t>
            </a: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400" b="0" strike="noStrike" spc="-1" err="1">
                <a:solidFill>
                  <a:srgbClr val="000000"/>
                </a:solidFill>
                <a:latin typeface="Calibri"/>
              </a:rPr>
              <a:t>sisendtekst</a:t>
            </a: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 on </a:t>
            </a:r>
            <a:r>
              <a:rPr lang="en-US" sz="2400" b="0" strike="noStrike" spc="-1" err="1">
                <a:solidFill>
                  <a:srgbClr val="000000"/>
                </a:solidFill>
                <a:latin typeface="Calibri"/>
              </a:rPr>
              <a:t>pikk</a:t>
            </a: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.</a:t>
            </a: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2400" b="0" strike="noStrike" spc="-1" err="1">
                <a:solidFill>
                  <a:srgbClr val="000000"/>
                </a:solidFill>
                <a:latin typeface="Calibri"/>
              </a:rPr>
              <a:t>Ei</a:t>
            </a: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 ole </a:t>
            </a:r>
            <a:r>
              <a:rPr lang="en-US" sz="2400" b="0" strike="noStrike" spc="-1" err="1">
                <a:solidFill>
                  <a:srgbClr val="000000"/>
                </a:solidFill>
                <a:latin typeface="Calibri"/>
              </a:rPr>
              <a:t>selget</a:t>
            </a: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400" b="0" strike="noStrike" spc="-1" err="1">
                <a:solidFill>
                  <a:srgbClr val="000000"/>
                </a:solidFill>
                <a:latin typeface="Calibri"/>
              </a:rPr>
              <a:t>viisi</a:t>
            </a: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400" b="0" strike="noStrike" spc="-1" err="1">
                <a:solidFill>
                  <a:srgbClr val="000000"/>
                </a:solidFill>
                <a:latin typeface="Calibri"/>
              </a:rPr>
              <a:t>tema</a:t>
            </a: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400" b="0" strike="noStrike" spc="-1" err="1">
                <a:solidFill>
                  <a:srgbClr val="000000"/>
                </a:solidFill>
                <a:latin typeface="Calibri"/>
              </a:rPr>
              <a:t>suunamiseks</a:t>
            </a: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400" b="0" strike="noStrike" spc="-1" err="1">
                <a:solidFill>
                  <a:srgbClr val="000000"/>
                </a:solidFill>
                <a:latin typeface="Calibri"/>
              </a:rPr>
              <a:t>või</a:t>
            </a: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400" b="0" strike="noStrike" spc="-1" err="1">
                <a:solidFill>
                  <a:srgbClr val="000000"/>
                </a:solidFill>
                <a:latin typeface="Calibri"/>
              </a:rPr>
              <a:t>mingit</a:t>
            </a: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400" b="0" strike="noStrike" spc="-1" err="1">
                <a:solidFill>
                  <a:srgbClr val="000000"/>
                </a:solidFill>
                <a:latin typeface="Calibri"/>
              </a:rPr>
              <a:t>sorti</a:t>
            </a: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400" b="0" strike="noStrike" spc="-1" err="1">
                <a:solidFill>
                  <a:srgbClr val="000000"/>
                </a:solidFill>
                <a:latin typeface="Calibri"/>
              </a:rPr>
              <a:t>vastuste</a:t>
            </a: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400" b="0" strike="noStrike" spc="-1" err="1">
                <a:solidFill>
                  <a:srgbClr val="000000"/>
                </a:solidFill>
                <a:latin typeface="Calibri"/>
              </a:rPr>
              <a:t>keelamiseks</a:t>
            </a: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.</a:t>
            </a: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2400" spc="-1">
                <a:solidFill>
                  <a:srgbClr val="000000"/>
                </a:solidFill>
                <a:latin typeface="Calibri"/>
              </a:rPr>
              <a:t>…</a:t>
            </a:r>
            <a:endParaRPr lang="en-US" sz="24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9084676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TextShape 1"/>
          <p:cNvSpPr txBox="1"/>
          <p:nvPr/>
        </p:nvSpPr>
        <p:spPr>
          <a:xfrm>
            <a:off x="838079" y="721151"/>
            <a:ext cx="11010415" cy="5455369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n-US" sz="2400" b="0" i="1" strike="noStrike" spc="-1" err="1">
                <a:solidFill>
                  <a:srgbClr val="767171"/>
                </a:solidFill>
                <a:latin typeface="Calibri"/>
              </a:rPr>
              <a:t>LLMi</a:t>
            </a:r>
            <a:r>
              <a:rPr lang="en-US" sz="2400" b="0" i="1" strike="noStrike" spc="-1">
                <a:solidFill>
                  <a:srgbClr val="767171"/>
                </a:solidFill>
                <a:latin typeface="Calibri"/>
              </a:rPr>
              <a:t> põhiprobleemid </a:t>
            </a:r>
            <a:r>
              <a:rPr lang="en-US" sz="2400" b="0" i="1" strike="noStrike" spc="-1">
                <a:solidFill>
                  <a:srgbClr val="0070C0"/>
                </a:solidFill>
                <a:latin typeface="Calibri"/>
              </a:rPr>
              <a:t>2026 (agentic age)</a:t>
            </a:r>
            <a:r>
              <a:rPr lang="en-US" sz="2400" b="0" i="1" strike="noStrike" spc="-1">
                <a:solidFill>
                  <a:srgbClr val="767171"/>
                </a:solidFill>
                <a:latin typeface="Calibri"/>
              </a:rPr>
              <a:t> : 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n-US" sz="2400" b="0" i="1" strike="noStrike" spc="-1">
                <a:solidFill>
                  <a:srgbClr val="767171"/>
                </a:solidFill>
                <a:latin typeface="Calibri"/>
              </a:rPr>
              <a:t>oranzhid probleemid püsivad, rohelised oluliselt paranenud, mustad kergelt paranenud</a:t>
            </a:r>
            <a:endParaRPr lang="en-US" sz="24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400" b="0" strike="noStrike" spc="-1">
              <a:solidFill>
                <a:srgbClr val="000000"/>
              </a:solidFill>
              <a:latin typeface="Calibri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2400" b="0" strike="noStrike" spc="-1" err="1">
                <a:solidFill>
                  <a:srgbClr val="000000"/>
                </a:solidFill>
                <a:latin typeface="Calibri"/>
              </a:rPr>
              <a:t>Hallutsineerib</a:t>
            </a: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400" b="0" strike="noStrike" spc="-1" err="1">
                <a:solidFill>
                  <a:srgbClr val="000000"/>
                </a:solidFill>
                <a:latin typeface="Calibri"/>
              </a:rPr>
              <a:t>ehk</a:t>
            </a: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400" b="0" strike="noStrike" spc="-1" err="1">
                <a:solidFill>
                  <a:srgbClr val="000000"/>
                </a:solidFill>
                <a:latin typeface="Calibri"/>
              </a:rPr>
              <a:t>leiutab</a:t>
            </a: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 “</a:t>
            </a:r>
            <a:r>
              <a:rPr lang="en-US" sz="2400" b="0" strike="noStrike" spc="-1" err="1">
                <a:solidFill>
                  <a:srgbClr val="000000"/>
                </a:solidFill>
                <a:latin typeface="Calibri"/>
              </a:rPr>
              <a:t>fakte</a:t>
            </a: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”, mis </a:t>
            </a:r>
            <a:r>
              <a:rPr lang="en-US" sz="2400" b="0" strike="noStrike" spc="-1" err="1">
                <a:solidFill>
                  <a:srgbClr val="000000"/>
                </a:solidFill>
                <a:latin typeface="Calibri"/>
              </a:rPr>
              <a:t>ei</a:t>
            </a: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 ole </a:t>
            </a:r>
            <a:r>
              <a:rPr lang="en-US" sz="2400" b="0" strike="noStrike" spc="-1" err="1">
                <a:solidFill>
                  <a:srgbClr val="000000"/>
                </a:solidFill>
                <a:latin typeface="Calibri"/>
              </a:rPr>
              <a:t>üldse</a:t>
            </a: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400" b="0" strike="noStrike" spc="-1" err="1">
                <a:solidFill>
                  <a:srgbClr val="000000"/>
                </a:solidFill>
                <a:latin typeface="Calibri"/>
              </a:rPr>
              <a:t>tõesed</a:t>
            </a: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.</a:t>
            </a: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2400" spc="-1" err="1">
                <a:solidFill>
                  <a:srgbClr val="000000"/>
                </a:solidFill>
                <a:latin typeface="Calibri"/>
              </a:rPr>
              <a:t>Vaikimisi</a:t>
            </a:r>
            <a:r>
              <a:rPr lang="en-US" sz="2400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400" spc="-1" err="1">
                <a:solidFill>
                  <a:srgbClr val="000000"/>
                </a:solidFill>
                <a:latin typeface="Calibri"/>
              </a:rPr>
              <a:t>omab</a:t>
            </a:r>
            <a:r>
              <a:rPr lang="en-US" sz="2400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400" spc="-1" err="1">
                <a:solidFill>
                  <a:srgbClr val="000000"/>
                </a:solidFill>
                <a:latin typeface="Calibri"/>
              </a:rPr>
              <a:t>ainult</a:t>
            </a:r>
            <a:r>
              <a:rPr lang="en-US" sz="2400" spc="-1">
                <a:solidFill>
                  <a:srgbClr val="000000"/>
                </a:solidFill>
                <a:latin typeface="Calibri"/>
              </a:rPr>
              <a:t> </a:t>
            </a:r>
            <a:r>
              <a:rPr lang="en-US" sz="2400" spc="-1" err="1">
                <a:solidFill>
                  <a:srgbClr val="000000"/>
                </a:solidFill>
                <a:latin typeface="Calibri"/>
              </a:rPr>
              <a:t>üldteadmisi</a:t>
            </a:r>
            <a:r>
              <a:rPr lang="en-US" sz="2400" spc="-1">
                <a:solidFill>
                  <a:srgbClr val="000000"/>
                </a:solidFill>
                <a:latin typeface="Calibri"/>
              </a:rPr>
              <a:t>.</a:t>
            </a: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2400" spc="-1" err="1">
                <a:solidFill>
                  <a:schemeClr val="accent2"/>
                </a:solidFill>
                <a:latin typeface="Calibri"/>
              </a:rPr>
              <a:t>Ei</a:t>
            </a:r>
            <a:r>
              <a:rPr lang="en-US" sz="2400" spc="-1">
                <a:solidFill>
                  <a:schemeClr val="accent2"/>
                </a:solidFill>
                <a:latin typeface="Calibri"/>
              </a:rPr>
              <a:t> ole </a:t>
            </a:r>
            <a:r>
              <a:rPr lang="en-US" sz="2400" spc="-1" err="1">
                <a:solidFill>
                  <a:schemeClr val="accent2"/>
                </a:solidFill>
                <a:latin typeface="Calibri"/>
              </a:rPr>
              <a:t>mälu</a:t>
            </a:r>
            <a:r>
              <a:rPr lang="en-US" sz="2400" spc="-1">
                <a:solidFill>
                  <a:schemeClr val="accent2"/>
                </a:solidFill>
                <a:latin typeface="Calibri"/>
              </a:rPr>
              <a:t>: </a:t>
            </a:r>
            <a:r>
              <a:rPr lang="en-US" sz="2400" spc="-1" err="1">
                <a:solidFill>
                  <a:schemeClr val="accent2"/>
                </a:solidFill>
                <a:latin typeface="Calibri"/>
              </a:rPr>
              <a:t>uusi</a:t>
            </a:r>
            <a:r>
              <a:rPr lang="en-US" sz="2400" spc="-1">
                <a:solidFill>
                  <a:schemeClr val="accent2"/>
                </a:solidFill>
                <a:latin typeface="Calibri"/>
              </a:rPr>
              <a:t> </a:t>
            </a:r>
            <a:r>
              <a:rPr lang="en-US" sz="2400" spc="-1" err="1">
                <a:solidFill>
                  <a:schemeClr val="accent2"/>
                </a:solidFill>
                <a:latin typeface="Calibri"/>
              </a:rPr>
              <a:t>asju</a:t>
            </a:r>
            <a:r>
              <a:rPr lang="en-US" sz="2400" spc="-1">
                <a:solidFill>
                  <a:schemeClr val="accent2"/>
                </a:solidFill>
                <a:latin typeface="Calibri"/>
              </a:rPr>
              <a:t> </a:t>
            </a:r>
            <a:r>
              <a:rPr lang="en-US" sz="2400" spc="-1" err="1">
                <a:solidFill>
                  <a:schemeClr val="accent2"/>
                </a:solidFill>
                <a:latin typeface="Calibri"/>
              </a:rPr>
              <a:t>raske</a:t>
            </a:r>
            <a:r>
              <a:rPr lang="en-US" sz="2400" spc="-1">
                <a:solidFill>
                  <a:schemeClr val="accent2"/>
                </a:solidFill>
                <a:latin typeface="Calibri"/>
              </a:rPr>
              <a:t> </a:t>
            </a:r>
            <a:r>
              <a:rPr lang="en-US" sz="2400" spc="-1" err="1">
                <a:solidFill>
                  <a:schemeClr val="accent2"/>
                </a:solidFill>
                <a:latin typeface="Calibri"/>
              </a:rPr>
              <a:t>juurde</a:t>
            </a:r>
            <a:r>
              <a:rPr lang="en-US" sz="2400" spc="-1">
                <a:solidFill>
                  <a:schemeClr val="accent2"/>
                </a:solidFill>
                <a:latin typeface="Calibri"/>
              </a:rPr>
              <a:t> </a:t>
            </a:r>
            <a:r>
              <a:rPr lang="en-US" sz="2400" spc="-1" err="1">
                <a:solidFill>
                  <a:schemeClr val="accent2"/>
                </a:solidFill>
                <a:latin typeface="Calibri"/>
              </a:rPr>
              <a:t>õpetada</a:t>
            </a:r>
            <a:r>
              <a:rPr lang="en-US" sz="2400" spc="-1">
                <a:solidFill>
                  <a:srgbClr val="000000"/>
                </a:solidFill>
                <a:latin typeface="Calibri"/>
              </a:rPr>
              <a:t>.</a:t>
            </a:r>
            <a:endParaRPr lang="en-US" sz="2400" b="0" strike="noStrike" spc="-1">
              <a:solidFill>
                <a:srgbClr val="000000"/>
              </a:solidFill>
              <a:latin typeface="Calibri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2400" spc="-1">
                <a:solidFill>
                  <a:schemeClr val="accent2"/>
                </a:solidFill>
                <a:latin typeface="Calibri"/>
              </a:rPr>
              <a:t>“Must </a:t>
            </a:r>
            <a:r>
              <a:rPr lang="en-US" sz="2400" spc="-1" err="1">
                <a:solidFill>
                  <a:schemeClr val="accent2"/>
                </a:solidFill>
                <a:latin typeface="Calibri"/>
              </a:rPr>
              <a:t>kast</a:t>
            </a:r>
            <a:r>
              <a:rPr lang="en-US" sz="2400" spc="-1">
                <a:solidFill>
                  <a:schemeClr val="accent2"/>
                </a:solidFill>
                <a:latin typeface="Calibri"/>
              </a:rPr>
              <a:t>” </a:t>
            </a:r>
            <a:r>
              <a:rPr lang="en-US" sz="2400" spc="-1" err="1">
                <a:solidFill>
                  <a:schemeClr val="accent2"/>
                </a:solidFill>
                <a:latin typeface="Calibri"/>
              </a:rPr>
              <a:t>ehk</a:t>
            </a:r>
            <a:r>
              <a:rPr lang="en-US" sz="2400" spc="-1">
                <a:solidFill>
                  <a:schemeClr val="accent2"/>
                </a:solidFill>
                <a:latin typeface="Calibri"/>
              </a:rPr>
              <a:t> </a:t>
            </a:r>
            <a:r>
              <a:rPr lang="en-US" sz="2400" spc="-1" err="1">
                <a:solidFill>
                  <a:schemeClr val="accent2"/>
                </a:solidFill>
                <a:latin typeface="Calibri"/>
              </a:rPr>
              <a:t>ei</a:t>
            </a:r>
            <a:r>
              <a:rPr lang="en-US" sz="2400" spc="-1">
                <a:solidFill>
                  <a:schemeClr val="accent2"/>
                </a:solidFill>
                <a:latin typeface="Calibri"/>
              </a:rPr>
              <a:t> anna </a:t>
            </a:r>
            <a:r>
              <a:rPr lang="en-US" sz="2400" spc="-1" err="1">
                <a:solidFill>
                  <a:schemeClr val="accent2"/>
                </a:solidFill>
                <a:latin typeface="Calibri"/>
              </a:rPr>
              <a:t>tegelikke</a:t>
            </a:r>
            <a:r>
              <a:rPr lang="en-US" sz="2400" spc="-1">
                <a:solidFill>
                  <a:schemeClr val="accent2"/>
                </a:solidFill>
                <a:latin typeface="Calibri"/>
              </a:rPr>
              <a:t> </a:t>
            </a:r>
            <a:r>
              <a:rPr lang="en-US" sz="2400" spc="-1" err="1">
                <a:solidFill>
                  <a:schemeClr val="accent2"/>
                </a:solidFill>
                <a:latin typeface="Calibri"/>
              </a:rPr>
              <a:t>seletusi</a:t>
            </a:r>
            <a:r>
              <a:rPr lang="en-US" sz="2400" spc="-1">
                <a:solidFill>
                  <a:schemeClr val="accent2"/>
                </a:solidFill>
                <a:latin typeface="Calibri"/>
              </a:rPr>
              <a:t>, </a:t>
            </a:r>
            <a:r>
              <a:rPr lang="en-US" sz="2400" spc="-1" err="1">
                <a:solidFill>
                  <a:schemeClr val="accent2"/>
                </a:solidFill>
                <a:latin typeface="Calibri"/>
              </a:rPr>
              <a:t>kuidas</a:t>
            </a:r>
            <a:r>
              <a:rPr lang="en-US" sz="2400" spc="-1">
                <a:solidFill>
                  <a:schemeClr val="accent2"/>
                </a:solidFill>
                <a:latin typeface="Calibri"/>
              </a:rPr>
              <a:t> </a:t>
            </a:r>
            <a:r>
              <a:rPr lang="en-US" sz="2400" spc="-1" err="1">
                <a:solidFill>
                  <a:schemeClr val="accent2"/>
                </a:solidFill>
                <a:latin typeface="Calibri"/>
              </a:rPr>
              <a:t>vastused</a:t>
            </a:r>
            <a:r>
              <a:rPr lang="en-US" sz="2400" spc="-1">
                <a:solidFill>
                  <a:schemeClr val="accent2"/>
                </a:solidFill>
                <a:latin typeface="Calibri"/>
              </a:rPr>
              <a:t> </a:t>
            </a:r>
            <a:r>
              <a:rPr lang="en-US" sz="2400" spc="-1" err="1">
                <a:solidFill>
                  <a:schemeClr val="accent2"/>
                </a:solidFill>
                <a:latin typeface="Calibri"/>
              </a:rPr>
              <a:t>saadi</a:t>
            </a:r>
            <a:r>
              <a:rPr lang="en-US" sz="2400" spc="-1">
                <a:solidFill>
                  <a:schemeClr val="accent2"/>
                </a:solidFill>
                <a:latin typeface="Calibri"/>
              </a:rPr>
              <a:t>.</a:t>
            </a:r>
            <a:endParaRPr lang="en-US" sz="2400" b="0" strike="noStrike" spc="-1">
              <a:solidFill>
                <a:schemeClr val="accent2"/>
              </a:solidFill>
              <a:latin typeface="Calibri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2400" b="0" strike="noStrike" spc="-1" err="1">
                <a:solidFill>
                  <a:srgbClr val="00B050"/>
                </a:solidFill>
                <a:latin typeface="Calibri"/>
              </a:rPr>
              <a:t>Ei</a:t>
            </a:r>
            <a:r>
              <a:rPr lang="en-US" sz="2400" b="0" strike="noStrike" spc="-1">
                <a:solidFill>
                  <a:srgbClr val="00B050"/>
                </a:solidFill>
                <a:latin typeface="Calibri"/>
              </a:rPr>
              <a:t> </a:t>
            </a:r>
            <a:r>
              <a:rPr lang="en-US" sz="2400" b="0" strike="noStrike" spc="-1" err="1">
                <a:solidFill>
                  <a:srgbClr val="00B050"/>
                </a:solidFill>
                <a:latin typeface="Calibri"/>
              </a:rPr>
              <a:t>sisalda</a:t>
            </a:r>
            <a:r>
              <a:rPr lang="en-US" sz="2400" b="0" strike="noStrike" spc="-1">
                <a:solidFill>
                  <a:srgbClr val="00B050"/>
                </a:solidFill>
                <a:latin typeface="Calibri"/>
              </a:rPr>
              <a:t> </a:t>
            </a:r>
            <a:r>
              <a:rPr lang="en-US" sz="2400" spc="-1" err="1">
                <a:solidFill>
                  <a:srgbClr val="00B050"/>
                </a:solidFill>
                <a:latin typeface="Calibri"/>
              </a:rPr>
              <a:t>otsialgoritme</a:t>
            </a:r>
            <a:r>
              <a:rPr lang="en-US" sz="2400" spc="-1">
                <a:solidFill>
                  <a:srgbClr val="00B050"/>
                </a:solidFill>
                <a:latin typeface="Calibri"/>
              </a:rPr>
              <a:t> ja </a:t>
            </a:r>
            <a:r>
              <a:rPr lang="en-US" sz="2400" spc="-1" err="1">
                <a:solidFill>
                  <a:srgbClr val="00B050"/>
                </a:solidFill>
                <a:latin typeface="Calibri"/>
              </a:rPr>
              <a:t>enamasti</a:t>
            </a:r>
            <a:r>
              <a:rPr lang="en-US" sz="2400" spc="-1">
                <a:solidFill>
                  <a:srgbClr val="00B050"/>
                </a:solidFill>
                <a:latin typeface="Calibri"/>
              </a:rPr>
              <a:t> </a:t>
            </a:r>
            <a:r>
              <a:rPr lang="en-US" sz="2400" b="0" strike="noStrike" spc="-1" err="1">
                <a:solidFill>
                  <a:srgbClr val="00B050"/>
                </a:solidFill>
                <a:latin typeface="Calibri"/>
              </a:rPr>
              <a:t>ei</a:t>
            </a:r>
            <a:r>
              <a:rPr lang="en-US" sz="2400" b="0" strike="noStrike" spc="-1">
                <a:solidFill>
                  <a:srgbClr val="00B050"/>
                </a:solidFill>
                <a:latin typeface="Calibri"/>
              </a:rPr>
              <a:t> </a:t>
            </a:r>
            <a:r>
              <a:rPr lang="en-US" sz="2400" b="0" strike="noStrike" spc="-1" err="1">
                <a:solidFill>
                  <a:srgbClr val="00B050"/>
                </a:solidFill>
                <a:latin typeface="Calibri"/>
              </a:rPr>
              <a:t>suuda</a:t>
            </a:r>
            <a:r>
              <a:rPr lang="en-US" sz="2400" b="0" strike="noStrike" spc="-1">
                <a:solidFill>
                  <a:srgbClr val="00B050"/>
                </a:solidFill>
                <a:latin typeface="Calibri"/>
              </a:rPr>
              <a:t> </a:t>
            </a:r>
            <a:r>
              <a:rPr lang="en-US" sz="2400" b="0" strike="noStrike" spc="-1" err="1">
                <a:solidFill>
                  <a:srgbClr val="00B050"/>
                </a:solidFill>
                <a:latin typeface="Calibri"/>
              </a:rPr>
              <a:t>teha</a:t>
            </a:r>
            <a:r>
              <a:rPr lang="en-US" sz="2400" b="0" strike="noStrike" spc="-1">
                <a:solidFill>
                  <a:srgbClr val="00B050"/>
                </a:solidFill>
                <a:latin typeface="Calibri"/>
              </a:rPr>
              <a:t> </a:t>
            </a:r>
            <a:r>
              <a:rPr lang="en-US" sz="2400" b="0" strike="noStrike" spc="-1" err="1">
                <a:solidFill>
                  <a:srgbClr val="00B050"/>
                </a:solidFill>
                <a:latin typeface="Calibri"/>
              </a:rPr>
              <a:t>pikemaid</a:t>
            </a:r>
            <a:r>
              <a:rPr lang="en-US" sz="2400" b="0" strike="noStrike" spc="-1">
                <a:solidFill>
                  <a:srgbClr val="00B050"/>
                </a:solidFill>
                <a:latin typeface="Calibri"/>
              </a:rPr>
              <a:t> </a:t>
            </a:r>
            <a:r>
              <a:rPr lang="en-US" sz="2400" b="0" strike="noStrike" spc="-1" err="1">
                <a:solidFill>
                  <a:srgbClr val="00B050"/>
                </a:solidFill>
                <a:latin typeface="Calibri"/>
              </a:rPr>
              <a:t>järeldusahelaid</a:t>
            </a:r>
            <a:r>
              <a:rPr lang="en-US" sz="2400" b="0" strike="noStrike" spc="-1">
                <a:solidFill>
                  <a:srgbClr val="00B050"/>
                </a:solidFill>
                <a:latin typeface="Calibri"/>
              </a:rPr>
              <a:t>.</a:t>
            </a: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2400" b="0" strike="noStrike" spc="-1" err="1">
                <a:solidFill>
                  <a:srgbClr val="00B050"/>
                </a:solidFill>
                <a:latin typeface="Calibri"/>
              </a:rPr>
              <a:t>Ei</a:t>
            </a:r>
            <a:r>
              <a:rPr lang="en-US" sz="2400" b="0" strike="noStrike" spc="-1">
                <a:solidFill>
                  <a:srgbClr val="00B050"/>
                </a:solidFill>
                <a:latin typeface="Calibri"/>
              </a:rPr>
              <a:t> ole </a:t>
            </a:r>
            <a:r>
              <a:rPr lang="en-US" sz="2400" b="0" strike="noStrike" spc="-1" err="1">
                <a:solidFill>
                  <a:srgbClr val="00B050"/>
                </a:solidFill>
                <a:latin typeface="Calibri"/>
              </a:rPr>
              <a:t>lihtsat</a:t>
            </a:r>
            <a:r>
              <a:rPr lang="en-US" sz="2400" b="0" strike="noStrike" spc="-1">
                <a:solidFill>
                  <a:srgbClr val="00B050"/>
                </a:solidFill>
                <a:latin typeface="Calibri"/>
              </a:rPr>
              <a:t> </a:t>
            </a:r>
            <a:r>
              <a:rPr lang="en-US" sz="2400" b="0" strike="noStrike" spc="-1" err="1">
                <a:solidFill>
                  <a:srgbClr val="00B050"/>
                </a:solidFill>
                <a:latin typeface="Calibri"/>
              </a:rPr>
              <a:t>viisi</a:t>
            </a:r>
            <a:r>
              <a:rPr lang="en-US" sz="2400" b="0" strike="noStrike" spc="-1">
                <a:solidFill>
                  <a:srgbClr val="00B050"/>
                </a:solidFill>
                <a:latin typeface="Calibri"/>
              </a:rPr>
              <a:t> </a:t>
            </a:r>
            <a:r>
              <a:rPr lang="en-US" sz="2400" b="0" strike="noStrike" spc="-1" err="1">
                <a:solidFill>
                  <a:srgbClr val="00B050"/>
                </a:solidFill>
                <a:latin typeface="Calibri"/>
              </a:rPr>
              <a:t>siduda</a:t>
            </a:r>
            <a:r>
              <a:rPr lang="en-US" sz="2400" b="0" strike="noStrike" spc="-1">
                <a:solidFill>
                  <a:srgbClr val="00B050"/>
                </a:solidFill>
                <a:latin typeface="Calibri"/>
              </a:rPr>
              <a:t> </a:t>
            </a:r>
            <a:r>
              <a:rPr lang="en-US" sz="2400" b="0" strike="noStrike" spc="-1" err="1">
                <a:solidFill>
                  <a:srgbClr val="00B050"/>
                </a:solidFill>
                <a:latin typeface="Calibri"/>
              </a:rPr>
              <a:t>andmebaasidega</a:t>
            </a:r>
            <a:r>
              <a:rPr lang="en-US" sz="2400" b="0" strike="noStrike" spc="-1">
                <a:solidFill>
                  <a:srgbClr val="00B050"/>
                </a:solidFill>
                <a:latin typeface="Calibri"/>
              </a:rPr>
              <a:t>, </a:t>
            </a:r>
            <a:r>
              <a:rPr lang="en-US" sz="2400" b="0" strike="noStrike" spc="-1" err="1">
                <a:solidFill>
                  <a:srgbClr val="00B050"/>
                </a:solidFill>
                <a:latin typeface="Calibri"/>
              </a:rPr>
              <a:t>inseneriarvutustega</a:t>
            </a:r>
            <a:r>
              <a:rPr lang="en-US" sz="2400" b="0" strike="noStrike" spc="-1">
                <a:solidFill>
                  <a:srgbClr val="00B050"/>
                </a:solidFill>
                <a:latin typeface="Calibri"/>
              </a:rPr>
              <a:t> </a:t>
            </a:r>
            <a:r>
              <a:rPr lang="en-US" sz="2400" b="0" strike="noStrike" spc="-1" err="1">
                <a:solidFill>
                  <a:srgbClr val="00B050"/>
                </a:solidFill>
                <a:latin typeface="Calibri"/>
              </a:rPr>
              <a:t>jne</a:t>
            </a:r>
            <a:r>
              <a:rPr lang="en-US" sz="2400" b="0" strike="noStrike" spc="-1">
                <a:solidFill>
                  <a:srgbClr val="00B050"/>
                </a:solidFill>
                <a:latin typeface="Calibri"/>
              </a:rPr>
              <a:t>.</a:t>
            </a: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2400" b="0" strike="noStrike" spc="-1" err="1">
                <a:solidFill>
                  <a:srgbClr val="00B050"/>
                </a:solidFill>
                <a:latin typeface="Calibri"/>
              </a:rPr>
              <a:t>Vastuste</a:t>
            </a:r>
            <a:r>
              <a:rPr lang="en-US" sz="2400" b="0" strike="noStrike" spc="-1">
                <a:solidFill>
                  <a:srgbClr val="00B050"/>
                </a:solidFill>
                <a:latin typeface="Calibri"/>
              </a:rPr>
              <a:t> </a:t>
            </a:r>
            <a:r>
              <a:rPr lang="en-US" sz="2400" b="0" strike="noStrike" spc="-1" err="1">
                <a:solidFill>
                  <a:srgbClr val="00B050"/>
                </a:solidFill>
                <a:latin typeface="Calibri"/>
              </a:rPr>
              <a:t>kvaliteet</a:t>
            </a:r>
            <a:r>
              <a:rPr lang="en-US" sz="2400" b="0" strike="noStrike" spc="-1">
                <a:solidFill>
                  <a:srgbClr val="00B050"/>
                </a:solidFill>
                <a:latin typeface="Calibri"/>
              </a:rPr>
              <a:t> </a:t>
            </a:r>
            <a:r>
              <a:rPr lang="en-US" sz="2400" b="0" strike="noStrike" spc="-1" err="1">
                <a:solidFill>
                  <a:srgbClr val="00B050"/>
                </a:solidFill>
                <a:latin typeface="Calibri"/>
              </a:rPr>
              <a:t>langeb</a:t>
            </a:r>
            <a:r>
              <a:rPr lang="en-US" sz="2400" b="0" strike="noStrike" spc="-1">
                <a:solidFill>
                  <a:srgbClr val="00B050"/>
                </a:solidFill>
                <a:latin typeface="Calibri"/>
              </a:rPr>
              <a:t> </a:t>
            </a:r>
            <a:r>
              <a:rPr lang="en-US" sz="2400" b="0" strike="noStrike" spc="-1" err="1">
                <a:solidFill>
                  <a:srgbClr val="00B050"/>
                </a:solidFill>
                <a:latin typeface="Calibri"/>
              </a:rPr>
              <a:t>kiirelt</a:t>
            </a:r>
            <a:r>
              <a:rPr lang="en-US" sz="2400" b="0" strike="noStrike" spc="-1">
                <a:solidFill>
                  <a:srgbClr val="00B050"/>
                </a:solidFill>
                <a:latin typeface="Calibri"/>
              </a:rPr>
              <a:t>, </a:t>
            </a:r>
            <a:r>
              <a:rPr lang="en-US" sz="2400" b="0" strike="noStrike" spc="-1" err="1">
                <a:solidFill>
                  <a:srgbClr val="00B050"/>
                </a:solidFill>
                <a:latin typeface="Calibri"/>
              </a:rPr>
              <a:t>kui</a:t>
            </a:r>
            <a:r>
              <a:rPr lang="en-US" sz="2400" b="0" strike="noStrike" spc="-1">
                <a:solidFill>
                  <a:srgbClr val="00B050"/>
                </a:solidFill>
                <a:latin typeface="Calibri"/>
              </a:rPr>
              <a:t> </a:t>
            </a:r>
            <a:r>
              <a:rPr lang="en-US" sz="2400" b="0" strike="noStrike" spc="-1" err="1">
                <a:solidFill>
                  <a:srgbClr val="00B050"/>
                </a:solidFill>
                <a:latin typeface="Calibri"/>
              </a:rPr>
              <a:t>sisendtekst</a:t>
            </a:r>
            <a:r>
              <a:rPr lang="en-US" sz="2400" b="0" strike="noStrike" spc="-1">
                <a:solidFill>
                  <a:srgbClr val="00B050"/>
                </a:solidFill>
                <a:latin typeface="Calibri"/>
              </a:rPr>
              <a:t> on </a:t>
            </a:r>
            <a:r>
              <a:rPr lang="en-US" sz="2400" b="0" strike="noStrike" spc="-1" err="1">
                <a:solidFill>
                  <a:srgbClr val="00B050"/>
                </a:solidFill>
                <a:latin typeface="Calibri"/>
              </a:rPr>
              <a:t>pikk</a:t>
            </a:r>
            <a:r>
              <a:rPr lang="en-US" sz="2400" b="0" strike="noStrike" spc="-1">
                <a:solidFill>
                  <a:srgbClr val="00B050"/>
                </a:solidFill>
                <a:latin typeface="Calibri"/>
              </a:rPr>
              <a:t>.</a:t>
            </a: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2400" b="0" strike="noStrike" spc="-1" err="1">
                <a:solidFill>
                  <a:schemeClr val="accent2"/>
                </a:solidFill>
                <a:latin typeface="Calibri"/>
              </a:rPr>
              <a:t>Ei</a:t>
            </a:r>
            <a:r>
              <a:rPr lang="en-US" sz="2400" b="0" strike="noStrike" spc="-1">
                <a:solidFill>
                  <a:schemeClr val="accent2"/>
                </a:solidFill>
                <a:latin typeface="Calibri"/>
              </a:rPr>
              <a:t> ole </a:t>
            </a:r>
            <a:r>
              <a:rPr lang="en-US" sz="2400" b="0" strike="noStrike" spc="-1" err="1">
                <a:solidFill>
                  <a:schemeClr val="accent2"/>
                </a:solidFill>
                <a:latin typeface="Calibri"/>
              </a:rPr>
              <a:t>selget</a:t>
            </a:r>
            <a:r>
              <a:rPr lang="en-US" sz="2400" b="0" strike="noStrike" spc="-1">
                <a:solidFill>
                  <a:schemeClr val="accent2"/>
                </a:solidFill>
                <a:latin typeface="Calibri"/>
              </a:rPr>
              <a:t> </a:t>
            </a:r>
            <a:r>
              <a:rPr lang="en-US" sz="2400" b="0" strike="noStrike" spc="-1" err="1">
                <a:solidFill>
                  <a:schemeClr val="accent2"/>
                </a:solidFill>
                <a:latin typeface="Calibri"/>
              </a:rPr>
              <a:t>viisi</a:t>
            </a:r>
            <a:r>
              <a:rPr lang="en-US" sz="2400" b="0" strike="noStrike" spc="-1">
                <a:solidFill>
                  <a:schemeClr val="accent2"/>
                </a:solidFill>
                <a:latin typeface="Calibri"/>
              </a:rPr>
              <a:t> </a:t>
            </a:r>
            <a:r>
              <a:rPr lang="en-US" sz="2400" b="0" strike="noStrike" spc="-1" err="1">
                <a:solidFill>
                  <a:schemeClr val="accent2"/>
                </a:solidFill>
                <a:latin typeface="Calibri"/>
              </a:rPr>
              <a:t>tema</a:t>
            </a:r>
            <a:r>
              <a:rPr lang="en-US" sz="2400" b="0" strike="noStrike" spc="-1">
                <a:solidFill>
                  <a:schemeClr val="accent2"/>
                </a:solidFill>
                <a:latin typeface="Calibri"/>
              </a:rPr>
              <a:t> </a:t>
            </a:r>
            <a:r>
              <a:rPr lang="en-US" sz="2400" b="0" strike="noStrike" spc="-1" err="1">
                <a:solidFill>
                  <a:schemeClr val="accent2"/>
                </a:solidFill>
                <a:latin typeface="Calibri"/>
              </a:rPr>
              <a:t>suunamiseks</a:t>
            </a:r>
            <a:r>
              <a:rPr lang="en-US" sz="2400" b="0" strike="noStrike" spc="-1">
                <a:solidFill>
                  <a:schemeClr val="accent2"/>
                </a:solidFill>
                <a:latin typeface="Calibri"/>
              </a:rPr>
              <a:t> </a:t>
            </a:r>
            <a:r>
              <a:rPr lang="en-US" sz="2400" b="0" strike="noStrike" spc="-1" err="1">
                <a:solidFill>
                  <a:schemeClr val="accent2"/>
                </a:solidFill>
                <a:latin typeface="Calibri"/>
              </a:rPr>
              <a:t>või</a:t>
            </a:r>
            <a:r>
              <a:rPr lang="en-US" sz="2400" b="0" strike="noStrike" spc="-1">
                <a:solidFill>
                  <a:schemeClr val="accent2"/>
                </a:solidFill>
                <a:latin typeface="Calibri"/>
              </a:rPr>
              <a:t> </a:t>
            </a:r>
            <a:r>
              <a:rPr lang="en-US" sz="2400" b="0" strike="noStrike" spc="-1" err="1">
                <a:solidFill>
                  <a:schemeClr val="accent2"/>
                </a:solidFill>
                <a:latin typeface="Calibri"/>
              </a:rPr>
              <a:t>mingit</a:t>
            </a:r>
            <a:r>
              <a:rPr lang="en-US" sz="2400" b="0" strike="noStrike" spc="-1">
                <a:solidFill>
                  <a:schemeClr val="accent2"/>
                </a:solidFill>
                <a:latin typeface="Calibri"/>
              </a:rPr>
              <a:t> </a:t>
            </a:r>
            <a:r>
              <a:rPr lang="en-US" sz="2400" b="0" strike="noStrike" spc="-1" err="1">
                <a:solidFill>
                  <a:schemeClr val="accent2"/>
                </a:solidFill>
                <a:latin typeface="Calibri"/>
              </a:rPr>
              <a:t>sorti</a:t>
            </a:r>
            <a:r>
              <a:rPr lang="en-US" sz="2400" b="0" strike="noStrike" spc="-1">
                <a:solidFill>
                  <a:schemeClr val="accent2"/>
                </a:solidFill>
                <a:latin typeface="Calibri"/>
              </a:rPr>
              <a:t> </a:t>
            </a:r>
            <a:r>
              <a:rPr lang="en-US" sz="2400" b="0" strike="noStrike" spc="-1" err="1">
                <a:solidFill>
                  <a:schemeClr val="accent2"/>
                </a:solidFill>
                <a:latin typeface="Calibri"/>
              </a:rPr>
              <a:t>vastuste</a:t>
            </a:r>
            <a:r>
              <a:rPr lang="en-US" sz="2400" b="0" strike="noStrike" spc="-1">
                <a:solidFill>
                  <a:schemeClr val="accent2"/>
                </a:solidFill>
                <a:latin typeface="Calibri"/>
              </a:rPr>
              <a:t> </a:t>
            </a:r>
            <a:r>
              <a:rPr lang="en-US" sz="2400" b="0" strike="noStrike" spc="-1" err="1">
                <a:solidFill>
                  <a:schemeClr val="accent2"/>
                </a:solidFill>
                <a:latin typeface="Calibri"/>
              </a:rPr>
              <a:t>keelamiseks</a:t>
            </a: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.</a:t>
            </a: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2400" spc="-1">
                <a:solidFill>
                  <a:srgbClr val="000000"/>
                </a:solidFill>
                <a:latin typeface="Calibri"/>
              </a:rPr>
              <a:t>…</a:t>
            </a:r>
            <a:endParaRPr lang="en-US" sz="24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4503208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951BEB-CBF7-4DDE-B7EB-1C76C2062F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22AD604-C65D-44C5-BAA8-62034BF59EF4}"/>
              </a:ext>
            </a:extLst>
          </p:cNvPr>
          <p:cNvSpPr>
            <a:spLocks noGrp="1"/>
          </p:cNvSpPr>
          <p:nvPr>
            <p:ph type="sub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77FD6C1-72B0-4B35-B61F-7A686D57DF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4052"/>
            <a:ext cx="12192000" cy="6549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2102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B832D1CB-1961-4DCC-90B2-FFEAFF836583}"/>
              </a:ext>
            </a:extLst>
          </p:cNvPr>
          <p:cNvSpPr>
            <a:spLocks noGrp="1"/>
          </p:cNvSpPr>
          <p:nvPr>
            <p:ph type="sub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D0DFF78-147F-48B5-9182-506327ECA0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93511"/>
            <a:ext cx="12192000" cy="5270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250273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TextShape 1"/>
          <p:cNvSpPr txBox="1"/>
          <p:nvPr/>
        </p:nvSpPr>
        <p:spPr>
          <a:xfrm>
            <a:off x="645480" y="2038320"/>
            <a:ext cx="10515240" cy="132516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en-US" sz="4400" b="0" strike="noStrike" spc="-1">
                <a:solidFill>
                  <a:srgbClr val="000000"/>
                </a:solidFill>
                <a:latin typeface="Calibri Light"/>
              </a:rPr>
              <a:t>Neurosümboolsed </a:t>
            </a:r>
          </a:p>
          <a:p>
            <a:pPr algn="ctr">
              <a:lnSpc>
                <a:spcPct val="90000"/>
              </a:lnSpc>
            </a:pPr>
            <a:r>
              <a:rPr lang="en-US" sz="4400" b="0" strike="noStrike" spc="-1">
                <a:solidFill>
                  <a:srgbClr val="000000"/>
                </a:solidFill>
                <a:latin typeface="Calibri Light"/>
              </a:rPr>
              <a:t>ehk hübriidsüsteemid</a:t>
            </a:r>
          </a:p>
          <a:p>
            <a:pPr algn="ctr">
              <a:lnSpc>
                <a:spcPct val="90000"/>
              </a:lnSpc>
            </a:pPr>
            <a:endParaRPr lang="et-EE" sz="4400" b="0" strike="noStrike" spc="-1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4546787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B63DEC33-BD31-4C40-8382-8604EC806282}"/>
              </a:ext>
            </a:extLst>
          </p:cNvPr>
          <p:cNvSpPr>
            <a:spLocks noGrp="1"/>
          </p:cNvSpPr>
          <p:nvPr>
            <p:ph type="sub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5F3F4CA-17BA-48C3-867E-9034AED8AC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21" y="0"/>
            <a:ext cx="1192695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48928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TextShape 1"/>
          <p:cNvSpPr/>
          <p:nvPr/>
        </p:nvSpPr>
        <p:spPr>
          <a:xfrm>
            <a:off x="828000" y="1079280"/>
            <a:ext cx="10514880" cy="4792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rmAutofit fontScale="87222" lnSpcReduction="10000"/>
          </a:bodyPr>
          <a:lstStyle/>
          <a:p>
            <a:pPr defTabSz="914400">
              <a:lnSpc>
                <a:spcPct val="11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n-US" sz="2800" b="0" i="1" strike="noStrike" spc="-1">
                <a:solidFill>
                  <a:schemeClr val="lt2">
                    <a:lumMod val="50000"/>
                  </a:schemeClr>
                </a:solidFill>
                <a:latin typeface="Calibri"/>
                <a:ea typeface="DejaVu Sans"/>
              </a:rPr>
              <a:t>Research area of neurosymbolic A.I. aka hybrid A.I.</a:t>
            </a:r>
            <a:endParaRPr lang="en-US" sz="2800" b="0" strike="noStrike" spc="-1">
              <a:solidFill>
                <a:srgbClr val="000000"/>
              </a:solidFill>
              <a:latin typeface="Arial"/>
            </a:endParaRPr>
          </a:p>
          <a:p>
            <a:pPr defTabSz="914400">
              <a:lnSpc>
                <a:spcPct val="11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400" b="0" strike="noStrike" spc="-1">
              <a:solidFill>
                <a:srgbClr val="000000"/>
              </a:solidFill>
              <a:latin typeface="Arial"/>
            </a:endParaRPr>
          </a:p>
          <a:p>
            <a:pPr defTabSz="914400">
              <a:lnSpc>
                <a:spcPct val="110000"/>
              </a:lnSpc>
              <a:tabLst>
                <a:tab pos="0" algn="l"/>
              </a:tabLst>
            </a:pPr>
            <a:r>
              <a:rPr lang="en-US" sz="2400" b="0" strike="noStrike" spc="-1">
                <a:solidFill>
                  <a:schemeClr val="dk1"/>
                </a:solidFill>
                <a:latin typeface="Calibri"/>
                <a:ea typeface="DejaVu Sans"/>
              </a:rPr>
              <a:t>Find ways to combine M.L. with symbolic components to be able to solve different really hard tasks.</a:t>
            </a:r>
            <a:endParaRPr lang="en-US" sz="2400" b="0" strike="noStrike" spc="-1">
              <a:solidFill>
                <a:srgbClr val="000000"/>
              </a:solidFill>
              <a:latin typeface="Arial"/>
            </a:endParaRPr>
          </a:p>
          <a:p>
            <a:pPr defTabSz="914400">
              <a:lnSpc>
                <a:spcPct val="110000"/>
              </a:lnSpc>
              <a:tabLst>
                <a:tab pos="0" algn="l"/>
              </a:tabLst>
            </a:pPr>
            <a:endParaRPr lang="en-US" sz="2400" b="0" strike="noStrike" spc="-1">
              <a:solidFill>
                <a:srgbClr val="000000"/>
              </a:solidFill>
              <a:latin typeface="Arial"/>
            </a:endParaRPr>
          </a:p>
          <a:p>
            <a:pPr defTabSz="914400">
              <a:lnSpc>
                <a:spcPct val="110000"/>
              </a:lnSpc>
              <a:tabLst>
                <a:tab pos="0" algn="l"/>
              </a:tabLst>
            </a:pPr>
            <a:r>
              <a:rPr lang="en-US" sz="2400" b="0" strike="noStrike" spc="-1">
                <a:solidFill>
                  <a:srgbClr val="00B0F0"/>
                </a:solidFill>
                <a:latin typeface="Calibri"/>
                <a:ea typeface="DejaVu Sans"/>
              </a:rPr>
              <a:t>Some approaches:</a:t>
            </a:r>
            <a:endParaRPr lang="en-US" sz="2400" b="0" strike="noStrike" spc="-1">
              <a:solidFill>
                <a:srgbClr val="000000"/>
              </a:solidFill>
              <a:latin typeface="Arial"/>
            </a:endParaRPr>
          </a:p>
          <a:p>
            <a:pPr defTabSz="914400">
              <a:lnSpc>
                <a:spcPct val="110000"/>
              </a:lnSpc>
              <a:tabLst>
                <a:tab pos="0" algn="l"/>
              </a:tabLst>
            </a:pPr>
            <a:endParaRPr lang="en-US" sz="2400" b="0" strike="noStrike" spc="-1">
              <a:solidFill>
                <a:srgbClr val="000000"/>
              </a:solidFill>
              <a:latin typeface="Arial"/>
            </a:endParaRPr>
          </a:p>
          <a:p>
            <a:pPr marL="343080" indent="-343080" defTabSz="914400">
              <a:lnSpc>
                <a:spcPct val="110000"/>
              </a:lnSpc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2400" b="0" strike="noStrike" spc="-1">
                <a:solidFill>
                  <a:schemeClr val="dk1"/>
                </a:solidFill>
                <a:latin typeface="Calibri"/>
                <a:ea typeface="DejaVu Sans"/>
              </a:rPr>
              <a:t>Use M.L. to heuristically guide proof search for symbolic reasoning</a:t>
            </a:r>
            <a:endParaRPr lang="en-US" sz="2400" b="0" strike="noStrike" spc="-1">
              <a:solidFill>
                <a:srgbClr val="000000"/>
              </a:solidFill>
              <a:latin typeface="Arial"/>
            </a:endParaRPr>
          </a:p>
          <a:p>
            <a:pPr marL="343080" indent="-343080" defTabSz="914400">
              <a:lnSpc>
                <a:spcPct val="110000"/>
              </a:lnSpc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2400" b="0" strike="noStrike" spc="-1">
                <a:solidFill>
                  <a:schemeClr val="dk1"/>
                </a:solidFill>
                <a:latin typeface="Calibri"/>
                <a:ea typeface="DejaVu Sans"/>
              </a:rPr>
              <a:t>Build LLMs capable of autoformalization and then use symbolic reasoning</a:t>
            </a:r>
            <a:endParaRPr lang="en-US" sz="2400" b="0" strike="noStrike" spc="-1">
              <a:solidFill>
                <a:srgbClr val="000000"/>
              </a:solidFill>
              <a:latin typeface="Arial"/>
            </a:endParaRPr>
          </a:p>
          <a:p>
            <a:pPr marL="343080" indent="-343080" defTabSz="914400">
              <a:lnSpc>
                <a:spcPct val="110000"/>
              </a:lnSpc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2400" b="0" strike="noStrike" spc="-1">
                <a:solidFill>
                  <a:schemeClr val="dk1"/>
                </a:solidFill>
                <a:latin typeface="Calibri"/>
                <a:ea typeface="DejaVu Sans"/>
              </a:rPr>
              <a:t>Let LLMs learn on symbolic knowledge in addition to free text</a:t>
            </a:r>
            <a:endParaRPr lang="en-US" sz="2400" b="0" strike="noStrike" spc="-1">
              <a:solidFill>
                <a:srgbClr val="000000"/>
              </a:solidFill>
              <a:latin typeface="Arial"/>
            </a:endParaRPr>
          </a:p>
          <a:p>
            <a:pPr marL="343080" indent="-343080" defTabSz="914400">
              <a:lnSpc>
                <a:spcPct val="110000"/>
              </a:lnSpc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2400" b="0" strike="noStrike" spc="-1">
                <a:solidFill>
                  <a:schemeClr val="dk1"/>
                </a:solidFill>
                <a:latin typeface="Calibri"/>
                <a:ea typeface="DejaVu Sans"/>
              </a:rPr>
              <a:t>Build new architectures for M.L. capable of learning external software tool use</a:t>
            </a:r>
            <a:endParaRPr lang="en-US" sz="2400" b="0" strike="noStrike" spc="-1">
              <a:solidFill>
                <a:srgbClr val="000000"/>
              </a:solidFill>
              <a:latin typeface="Arial"/>
            </a:endParaRPr>
          </a:p>
          <a:p>
            <a:pPr marL="343080" indent="-343080" defTabSz="914400">
              <a:lnSpc>
                <a:spcPct val="110000"/>
              </a:lnSpc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2400" b="0" strike="noStrike" spc="-1">
                <a:solidFill>
                  <a:schemeClr val="dk1"/>
                </a:solidFill>
                <a:latin typeface="Calibri"/>
                <a:ea typeface="DejaVu Sans"/>
              </a:rPr>
              <a:t>Build new architectures for M.L. capable of performing search / planning</a:t>
            </a:r>
            <a:endParaRPr lang="en-US" sz="2400" b="0" strike="noStrike" spc="-1">
              <a:solidFill>
                <a:srgbClr val="000000"/>
              </a:solidFill>
              <a:latin typeface="Arial"/>
            </a:endParaRPr>
          </a:p>
          <a:p>
            <a:pPr marL="343080" indent="-343080" defTabSz="914400">
              <a:lnSpc>
                <a:spcPct val="110000"/>
              </a:lnSpc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n-US" sz="2400" b="0" strike="noStrike" spc="-1">
                <a:solidFill>
                  <a:schemeClr val="dk1"/>
                </a:solidFill>
                <a:latin typeface="Calibri"/>
                <a:ea typeface="DejaVu Sans"/>
              </a:rPr>
              <a:t>Build symbolic rules already into a neural switch level of M.L. systems</a:t>
            </a:r>
            <a:endParaRPr lang="en-US" sz="2400" b="0" strike="noStrike" spc="-1">
              <a:solidFill>
                <a:srgbClr val="000000"/>
              </a:solidFill>
              <a:latin typeface="Arial"/>
            </a:endParaRPr>
          </a:p>
          <a:p>
            <a:pPr defTabSz="914400">
              <a:lnSpc>
                <a:spcPct val="110000"/>
              </a:lnSpc>
              <a:tabLst>
                <a:tab pos="0" algn="l"/>
              </a:tabLst>
            </a:pPr>
            <a:endParaRPr lang="en-US" sz="2400" b="0" strike="noStrike" spc="-1">
              <a:solidFill>
                <a:srgbClr val="000000"/>
              </a:solidFill>
              <a:latin typeface="Arial"/>
            </a:endParaRPr>
          </a:p>
          <a:p>
            <a:pPr defTabSz="914400">
              <a:lnSpc>
                <a:spcPct val="110000"/>
              </a:lnSpc>
              <a:tabLst>
                <a:tab pos="0" algn="l"/>
              </a:tabLst>
            </a:pPr>
            <a:endParaRPr lang="en-US" sz="2400" b="0" strike="noStrike" spc="-1">
              <a:solidFill>
                <a:srgbClr val="000000"/>
              </a:solidFill>
              <a:latin typeface="Arial"/>
            </a:endParaRPr>
          </a:p>
          <a:p>
            <a:pPr defTabSz="914400">
              <a:lnSpc>
                <a:spcPct val="110000"/>
              </a:lnSpc>
              <a:tabLst>
                <a:tab pos="0" algn="l"/>
              </a:tabLst>
            </a:pPr>
            <a:endParaRPr lang="en-US" sz="2400" b="0" strike="noStrike" spc="-1">
              <a:solidFill>
                <a:srgbClr val="000000"/>
              </a:solidFill>
              <a:latin typeface="Arial"/>
            </a:endParaRPr>
          </a:p>
          <a:p>
            <a:pPr defTabSz="914400">
              <a:lnSpc>
                <a:spcPct val="110000"/>
              </a:lnSpc>
              <a:tabLst>
                <a:tab pos="0" algn="l"/>
              </a:tabLst>
            </a:pPr>
            <a:endParaRPr lang="en-US" sz="2400" b="0" strike="noStrike" spc="-1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4874975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TextShape 1"/>
          <p:cNvSpPr txBox="1"/>
          <p:nvPr/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en-US" sz="4000" b="0" strike="noStrike" spc="-1">
                <a:solidFill>
                  <a:srgbClr val="767171"/>
                </a:solidFill>
                <a:latin typeface="Calibri Light"/>
              </a:rPr>
              <a:t>Explainable A.I. ehk selgitatav tehismõistus</a:t>
            </a:r>
            <a:endParaRPr lang="en-US" sz="40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5" name="TextShape 2"/>
          <p:cNvSpPr txBox="1"/>
          <p:nvPr/>
        </p:nvSpPr>
        <p:spPr>
          <a:xfrm>
            <a:off x="838080" y="1825560"/>
            <a:ext cx="10515240" cy="435096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Masinõppe süsteemide tehtud otsuste taga on suur hägune võrgustik seoseid, mitte inim-arusaadavad reeglid.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4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Otsuste põhjendamiseks oleks lisaks hägusele võrgustikule vaja ehitada mõistetavad reeglid, mille abil otsust põhjendada.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4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n-US" sz="2400" b="0" i="1" strike="noStrike" spc="-1">
                <a:solidFill>
                  <a:srgbClr val="000000"/>
                </a:solidFill>
                <a:latin typeface="Calibri"/>
              </a:rPr>
              <a:t>Hetkel</a:t>
            </a: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 puhtalt akadeemiline uurimistöö, praktilisi süsteeme ei osata teha.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0486468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TextShape 1"/>
          <p:cNvSpPr txBox="1"/>
          <p:nvPr/>
        </p:nvSpPr>
        <p:spPr>
          <a:xfrm>
            <a:off x="2286000" y="0"/>
            <a:ext cx="7772040" cy="83772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7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4400" b="0" strike="noStrike" spc="-1">
                <a:solidFill>
                  <a:srgbClr val="000000"/>
                </a:solidFill>
                <a:latin typeface="Calibri Light"/>
              </a:rPr>
              <a:t> </a:t>
            </a:r>
            <a:endParaRPr lang="en-US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6" name="TextShape 2"/>
          <p:cNvSpPr txBox="1"/>
          <p:nvPr/>
        </p:nvSpPr>
        <p:spPr>
          <a:xfrm>
            <a:off x="2362320" y="990720"/>
            <a:ext cx="7848360" cy="5430600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lstStyle/>
          <a:p>
            <a:pPr>
              <a:lnSpc>
                <a:spcPct val="97000"/>
              </a:lnSpc>
              <a:spcBef>
                <a:spcPts val="1001"/>
              </a:spcBef>
              <a:tabLst>
                <a:tab pos="455760" algn="l"/>
                <a:tab pos="912960" algn="l"/>
                <a:tab pos="1370160" algn="l"/>
                <a:tab pos="1827360" algn="l"/>
                <a:tab pos="2284560" algn="l"/>
                <a:tab pos="2741760" algn="l"/>
                <a:tab pos="3198960" algn="l"/>
                <a:tab pos="3656160" algn="l"/>
                <a:tab pos="4113360" algn="l"/>
                <a:tab pos="4570560" algn="l"/>
                <a:tab pos="5027760" algn="l"/>
                <a:tab pos="5484960" algn="l"/>
                <a:tab pos="5942160" algn="l"/>
                <a:tab pos="6399360" algn="l"/>
                <a:tab pos="6856560" algn="l"/>
                <a:tab pos="7313760" algn="l"/>
                <a:tab pos="7770960" algn="l"/>
                <a:tab pos="8228160" algn="l"/>
                <a:tab pos="8685360" algn="l"/>
                <a:tab pos="9142560" algn="l"/>
              </a:tabLst>
            </a:pP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  <a:p>
            <a:pPr marL="228600" indent="-325080">
              <a:lnSpc>
                <a:spcPct val="97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  <a:p>
            <a:pPr marL="228600" indent="-325080">
              <a:lnSpc>
                <a:spcPct val="97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7000"/>
              </a:lnSpc>
              <a:spcBef>
                <a:spcPts val="1001"/>
              </a:spcBef>
              <a:tabLst>
                <a:tab pos="455760" algn="l"/>
                <a:tab pos="912960" algn="l"/>
                <a:tab pos="1370160" algn="l"/>
                <a:tab pos="1827360" algn="l"/>
                <a:tab pos="2284560" algn="l"/>
                <a:tab pos="2741760" algn="l"/>
                <a:tab pos="3198960" algn="l"/>
                <a:tab pos="3656160" algn="l"/>
                <a:tab pos="4113360" algn="l"/>
                <a:tab pos="4570560" algn="l"/>
                <a:tab pos="5027760" algn="l"/>
                <a:tab pos="5484960" algn="l"/>
                <a:tab pos="5942160" algn="l"/>
                <a:tab pos="6399360" algn="l"/>
                <a:tab pos="6856560" algn="l"/>
                <a:tab pos="7313760" algn="l"/>
                <a:tab pos="7770960" algn="l"/>
                <a:tab pos="8228160" algn="l"/>
                <a:tab pos="8685360" algn="l"/>
                <a:tab pos="9142560" algn="l"/>
              </a:tabLst>
            </a:pP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7" name="CustomShape 3"/>
          <p:cNvSpPr/>
          <p:nvPr/>
        </p:nvSpPr>
        <p:spPr>
          <a:xfrm>
            <a:off x="477359" y="1342080"/>
            <a:ext cx="4153119" cy="2676202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en-US" sz="2800" b="0" i="1" strike="noStrike" spc="-1">
                <a:solidFill>
                  <a:srgbClr val="76717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Hübriidsüsteemi näide:</a:t>
            </a:r>
          </a:p>
          <a:p>
            <a:pPr>
              <a:lnSpc>
                <a:spcPct val="100000"/>
              </a:lnSpc>
            </a:pPr>
            <a:r>
              <a:rPr lang="en-US" sz="2800" i="1" spc="-1">
                <a:solidFill>
                  <a:srgbClr val="76717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t-EE" sz="2800" b="0" i="1" strike="noStrike" spc="-1">
                <a:solidFill>
                  <a:srgbClr val="76717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sesõitvad autod</a:t>
            </a:r>
            <a:endParaRPr lang="en-US" sz="2800" b="0" i="1" strike="noStrike" spc="-1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</a:pPr>
            <a:endParaRPr lang="en-US" sz="2800" b="0" strike="noStrike" spc="-1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</a:pPr>
            <a:r>
              <a:rPr lang="en-US" sz="2800" b="0" strike="noStrike" spc="-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Pildil: </a:t>
            </a:r>
            <a:r>
              <a:rPr lang="et-EE" sz="2800" b="0" strike="noStrike" spc="-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2005</a:t>
            </a:r>
            <a:r>
              <a:rPr lang="en-US" sz="2800" b="0" strike="noStrike" spc="-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</a:t>
            </a:r>
            <a:endParaRPr lang="en-US" sz="2800" b="0" strike="noStrike" spc="-1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</a:pPr>
            <a:r>
              <a:rPr lang="et-EE" sz="2800" b="0" strike="noStrike" spc="-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Stanfordi Stanley võidab DARPA Grand Challenge II</a:t>
            </a:r>
            <a:endParaRPr lang="en-US" sz="2800" b="0" strike="noStrike" spc="-1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68" name="Picture 4" descr="http://stanford.edu/~cpiech/cs221/img/stanley1.jpg"/>
          <p:cNvPicPr/>
          <p:nvPr/>
        </p:nvPicPr>
        <p:blipFill>
          <a:blip r:embed="rId3"/>
          <a:stretch/>
        </p:blipFill>
        <p:spPr>
          <a:xfrm>
            <a:off x="4751280" y="1342080"/>
            <a:ext cx="7013520" cy="417204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3962464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TextShape 1"/>
          <p:cNvSpPr txBox="1"/>
          <p:nvPr/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en-US" sz="4400" b="0" strike="noStrike" spc="-1">
                <a:solidFill>
                  <a:srgbClr val="000000"/>
                </a:solidFill>
                <a:latin typeface="Calibri Light"/>
              </a:rPr>
              <a:t> </a:t>
            </a:r>
            <a:endParaRPr lang="en-US" sz="4400" b="0" strike="noStrike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356" name="Content Placeholder 8"/>
          <p:cNvPicPr/>
          <p:nvPr/>
        </p:nvPicPr>
        <p:blipFill>
          <a:blip r:embed="rId2"/>
          <a:stretch/>
        </p:blipFill>
        <p:spPr>
          <a:xfrm>
            <a:off x="214560" y="847080"/>
            <a:ext cx="11762280" cy="535248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6250090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TextShape 1"/>
          <p:cNvSpPr txBox="1"/>
          <p:nvPr/>
        </p:nvSpPr>
        <p:spPr>
          <a:xfrm>
            <a:off x="828000" y="1521000"/>
            <a:ext cx="10515240" cy="435096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/>
          <a:p>
            <a:pPr>
              <a:lnSpc>
                <a:spcPct val="11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n-US" sz="2400" spc="-1">
                <a:solidFill>
                  <a:srgbClr val="000000"/>
                </a:solidFill>
                <a:latin typeface="Calibri"/>
              </a:rPr>
              <a:t>Where does truth matter?</a:t>
            </a:r>
          </a:p>
          <a:p>
            <a:pPr>
              <a:lnSpc>
                <a:spcPct val="11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400" b="0" strike="noStrike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DCB9E0-41C2-4C4F-A16A-C38101DE55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9" y="0"/>
            <a:ext cx="121846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12137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TextShape 1"/>
          <p:cNvSpPr txBox="1"/>
          <p:nvPr/>
        </p:nvSpPr>
        <p:spPr>
          <a:xfrm>
            <a:off x="2286000" y="0"/>
            <a:ext cx="7772040" cy="83772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7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4400" b="0" strike="noStrike" spc="-1">
                <a:solidFill>
                  <a:srgbClr val="000000"/>
                </a:solidFill>
                <a:latin typeface="Calibri Light"/>
              </a:rPr>
              <a:t> </a:t>
            </a:r>
            <a:endParaRPr lang="et-EE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9" name="TextShape 2"/>
          <p:cNvSpPr txBox="1"/>
          <p:nvPr/>
        </p:nvSpPr>
        <p:spPr>
          <a:xfrm>
            <a:off x="783720" y="990720"/>
            <a:ext cx="9426600" cy="543060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/>
          <a:p>
            <a:pPr marL="228600" indent="-325080">
              <a:lnSpc>
                <a:spcPct val="97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t-EE" sz="2800" b="0" strike="noStrike" spc="-1" dirty="0">
                <a:solidFill>
                  <a:srgbClr val="000000"/>
                </a:solidFill>
                <a:latin typeface="Calibri"/>
              </a:rPr>
              <a:t>AlphaGo ja AlphaZero</a:t>
            </a:r>
            <a:r>
              <a:rPr lang="en-US" sz="2800" b="0" strike="noStrike" spc="-1" dirty="0">
                <a:solidFill>
                  <a:srgbClr val="000000"/>
                </a:solidFill>
                <a:latin typeface="Calibri"/>
              </a:rPr>
              <a:t>: </a:t>
            </a:r>
            <a:r>
              <a:rPr lang="en-US" sz="2800" b="0" strike="noStrike" spc="-1" dirty="0" err="1">
                <a:solidFill>
                  <a:srgbClr val="000000"/>
                </a:solidFill>
                <a:latin typeface="Calibri"/>
              </a:rPr>
              <a:t>hübriidsüsteemid</a:t>
            </a:r>
            <a:endParaRPr lang="et-EE" sz="2800" b="0" strike="noStrike" spc="-1" dirty="0">
              <a:solidFill>
                <a:srgbClr val="000000"/>
              </a:solidFill>
              <a:latin typeface="Calibri"/>
            </a:endParaRPr>
          </a:p>
          <a:p>
            <a:pPr marL="228600" indent="-325080">
              <a:lnSpc>
                <a:spcPct val="97000"/>
              </a:lnSpc>
              <a:spcBef>
                <a:spcPts val="1001"/>
              </a:spcBef>
              <a:tabLst>
                <a:tab pos="0" algn="l"/>
              </a:tabLst>
            </a:pPr>
            <a:endParaRPr lang="et-EE" sz="3200" b="0" strike="noStrike" spc="-1" dirty="0">
              <a:solidFill>
                <a:srgbClr val="000000"/>
              </a:solidFill>
              <a:latin typeface="Calibri"/>
            </a:endParaRPr>
          </a:p>
          <a:p>
            <a:pPr marL="1440">
              <a:lnSpc>
                <a:spcPct val="97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t-EE" sz="2400" b="0" strike="noStrike" spc="-1" dirty="0">
                <a:solidFill>
                  <a:srgbClr val="000000"/>
                </a:solidFill>
                <a:latin typeface="Calibri"/>
              </a:rPr>
              <a:t>DeepMind / Google projekt masinõppeks Go ja male jaoks.</a:t>
            </a:r>
          </a:p>
          <a:p>
            <a:pPr marL="1440">
              <a:lnSpc>
                <a:spcPct val="97000"/>
              </a:lnSpc>
              <a:spcBef>
                <a:spcPts val="1001"/>
              </a:spcBef>
              <a:tabLst>
                <a:tab pos="0" algn="l"/>
              </a:tabLst>
            </a:pPr>
            <a:endParaRPr lang="et-EE" sz="2400" b="0" strike="noStrike" spc="-1" dirty="0">
              <a:solidFill>
                <a:srgbClr val="000000"/>
              </a:solidFill>
              <a:latin typeface="Calibri"/>
            </a:endParaRPr>
          </a:p>
          <a:p>
            <a:pPr marL="1440">
              <a:lnSpc>
                <a:spcPct val="97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t-EE" sz="2400" b="0" strike="noStrike" spc="-1" dirty="0">
                <a:solidFill>
                  <a:srgbClr val="000000"/>
                </a:solidFill>
                <a:latin typeface="Calibri"/>
              </a:rPr>
              <a:t>Iseenda vastu mängides õpib seisumustrite järgi seisu headust kiirelt ja hästi hindama.</a:t>
            </a:r>
          </a:p>
          <a:p>
            <a:pPr marL="1440">
              <a:lnSpc>
                <a:spcPct val="97000"/>
              </a:lnSpc>
              <a:spcBef>
                <a:spcPts val="1001"/>
              </a:spcBef>
              <a:tabLst>
                <a:tab pos="0" algn="l"/>
              </a:tabLst>
            </a:pPr>
            <a:endParaRPr lang="et-EE" sz="2400" b="0" strike="noStrike" spc="-1" dirty="0">
              <a:solidFill>
                <a:srgbClr val="000000"/>
              </a:solidFill>
              <a:latin typeface="Calibri"/>
            </a:endParaRPr>
          </a:p>
          <a:p>
            <a:pPr marL="1440">
              <a:lnSpc>
                <a:spcPct val="97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t-EE" sz="2400" b="0" strike="noStrike" spc="-1" dirty="0">
                <a:solidFill>
                  <a:srgbClr val="FF0000"/>
                </a:solidFill>
                <a:latin typeface="Calibri"/>
              </a:rPr>
              <a:t>Hea seisuhindamine </a:t>
            </a:r>
            <a:r>
              <a:rPr lang="et-EE" sz="2400" b="0" strike="noStrike" spc="-1" dirty="0">
                <a:solidFill>
                  <a:srgbClr val="000000"/>
                </a:solidFill>
                <a:latin typeface="Calibri"/>
              </a:rPr>
              <a:t>on kombineeritud </a:t>
            </a:r>
            <a:r>
              <a:rPr lang="et-EE" sz="2400" b="0" strike="noStrike" spc="-1" dirty="0">
                <a:solidFill>
                  <a:srgbClr val="FF0000"/>
                </a:solidFill>
                <a:latin typeface="Calibri"/>
              </a:rPr>
              <a:t>Monte-Carlo otsinguga</a:t>
            </a:r>
            <a:r>
              <a:rPr lang="et-EE" sz="2400" b="0" strike="noStrike" spc="-1" dirty="0">
                <a:solidFill>
                  <a:srgbClr val="000000"/>
                </a:solidFill>
                <a:latin typeface="Calibri"/>
              </a:rPr>
              <a:t>: vaatab juhusliku valikuga läbi hulga võimalikke käikude jadasid mängu lõpuni välja. </a:t>
            </a:r>
          </a:p>
          <a:p>
            <a:pPr marL="1440">
              <a:lnSpc>
                <a:spcPct val="97000"/>
              </a:lnSpc>
              <a:spcBef>
                <a:spcPts val="1001"/>
              </a:spcBef>
              <a:tabLst>
                <a:tab pos="0" algn="l"/>
              </a:tabLst>
            </a:pPr>
            <a:endParaRPr lang="et-EE" sz="3200" b="0" strike="noStrike" spc="-1" dirty="0">
              <a:solidFill>
                <a:srgbClr val="000000"/>
              </a:solidFill>
              <a:latin typeface="Calibri"/>
            </a:endParaRPr>
          </a:p>
          <a:p>
            <a:pPr marL="1440">
              <a:lnSpc>
                <a:spcPct val="97000"/>
              </a:lnSpc>
              <a:spcBef>
                <a:spcPts val="1001"/>
              </a:spcBef>
              <a:tabLst>
                <a:tab pos="0" algn="l"/>
              </a:tabLst>
            </a:pPr>
            <a:endParaRPr lang="et-EE" sz="3200" b="0" strike="noStrike" spc="-1" dirty="0">
              <a:solidFill>
                <a:srgbClr val="000000"/>
              </a:solidFill>
              <a:latin typeface="Calibri"/>
            </a:endParaRPr>
          </a:p>
          <a:p>
            <a:pPr marL="1440">
              <a:lnSpc>
                <a:spcPct val="97000"/>
              </a:lnSpc>
              <a:spcBef>
                <a:spcPts val="1001"/>
              </a:spcBef>
              <a:tabLst>
                <a:tab pos="0" algn="l"/>
              </a:tabLst>
            </a:pPr>
            <a:endParaRPr lang="et-EE" sz="3200" b="0" strike="noStrike" spc="-1" dirty="0">
              <a:solidFill>
                <a:srgbClr val="000000"/>
              </a:solidFill>
              <a:latin typeface="Calibri"/>
            </a:endParaRPr>
          </a:p>
          <a:p>
            <a:pPr marL="1440">
              <a:lnSpc>
                <a:spcPct val="97000"/>
              </a:lnSpc>
              <a:spcBef>
                <a:spcPts val="1001"/>
              </a:spcBef>
              <a:tabLst>
                <a:tab pos="0" algn="l"/>
              </a:tabLst>
            </a:pPr>
            <a:endParaRPr lang="et-EE" sz="3200" b="0" strike="noStrike" spc="-1" dirty="0">
              <a:solidFill>
                <a:srgbClr val="000000"/>
              </a:solidFill>
              <a:latin typeface="Calibri"/>
            </a:endParaRPr>
          </a:p>
          <a:p>
            <a:pPr marL="228600" indent="-325080">
              <a:lnSpc>
                <a:spcPct val="97000"/>
              </a:lnSpc>
              <a:spcBef>
                <a:spcPts val="1001"/>
              </a:spcBef>
              <a:tabLst>
                <a:tab pos="0" algn="l"/>
              </a:tabLst>
            </a:pPr>
            <a:endParaRPr lang="et-EE" sz="3200" b="0" strike="noStrike" spc="-1" dirty="0">
              <a:solidFill>
                <a:srgbClr val="000000"/>
              </a:solidFill>
              <a:latin typeface="Calibri"/>
            </a:endParaRPr>
          </a:p>
          <a:p>
            <a:pPr marL="228600" indent="-325080">
              <a:lnSpc>
                <a:spcPct val="97000"/>
              </a:lnSpc>
              <a:spcBef>
                <a:spcPts val="1001"/>
              </a:spcBef>
              <a:tabLst>
                <a:tab pos="0" algn="l"/>
              </a:tabLst>
            </a:pPr>
            <a:endParaRPr lang="et-EE" sz="3200" b="0" strike="noStrike" spc="-1" dirty="0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7000"/>
              </a:lnSpc>
              <a:spcBef>
                <a:spcPts val="1001"/>
              </a:spcBef>
              <a:tabLst>
                <a:tab pos="455760" algn="l"/>
                <a:tab pos="912960" algn="l"/>
                <a:tab pos="1370160" algn="l"/>
                <a:tab pos="1827360" algn="l"/>
                <a:tab pos="2284560" algn="l"/>
                <a:tab pos="2741760" algn="l"/>
                <a:tab pos="3198960" algn="l"/>
                <a:tab pos="3656160" algn="l"/>
                <a:tab pos="4113360" algn="l"/>
                <a:tab pos="4570560" algn="l"/>
                <a:tab pos="5027760" algn="l"/>
                <a:tab pos="5484960" algn="l"/>
                <a:tab pos="5942160" algn="l"/>
                <a:tab pos="6399360" algn="l"/>
                <a:tab pos="6856560" algn="l"/>
                <a:tab pos="7313760" algn="l"/>
                <a:tab pos="7770960" algn="l"/>
                <a:tab pos="8228160" algn="l"/>
                <a:tab pos="8685360" algn="l"/>
                <a:tab pos="9142560" algn="l"/>
              </a:tabLst>
            </a:pPr>
            <a:endParaRPr lang="et-EE" sz="3200" b="0" strike="noStrike" spc="-1" dirty="0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494454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TextShape 1"/>
          <p:cNvSpPr/>
          <p:nvPr/>
        </p:nvSpPr>
        <p:spPr>
          <a:xfrm>
            <a:off x="838440" y="1506960"/>
            <a:ext cx="10514880" cy="4350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rmAutofit/>
          </a:bodyPr>
          <a:lstStyle/>
          <a:p>
            <a:pPr defTabSz="914400">
              <a:lnSpc>
                <a:spcPct val="11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n-US" sz="2400" b="0" i="1" strike="noStrike" spc="-1">
                <a:solidFill>
                  <a:schemeClr val="lt2">
                    <a:lumMod val="50000"/>
                  </a:schemeClr>
                </a:solidFill>
                <a:latin typeface="Calibri"/>
                <a:ea typeface="DejaVu Sans"/>
              </a:rPr>
              <a:t>Google DeepMind AlphaGeometry: autoformalization + symbolic reasoning engine</a:t>
            </a:r>
            <a:endParaRPr lang="en-US" sz="24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00" name="Picture 3"/>
          <p:cNvPicPr/>
          <p:nvPr/>
        </p:nvPicPr>
        <p:blipFill>
          <a:blip r:embed="rId2"/>
          <a:stretch/>
        </p:blipFill>
        <p:spPr>
          <a:xfrm>
            <a:off x="725760" y="2157480"/>
            <a:ext cx="9642960" cy="3049200"/>
          </a:xfrm>
          <a:prstGeom prst="rect">
            <a:avLst/>
          </a:prstGeom>
          <a:ln w="0">
            <a:noFill/>
          </a:ln>
        </p:spPr>
      </p:pic>
      <p:sp>
        <p:nvSpPr>
          <p:cNvPr id="201" name="TextBox 4"/>
          <p:cNvSpPr/>
          <p:nvPr/>
        </p:nvSpPr>
        <p:spPr>
          <a:xfrm>
            <a:off x="865440" y="5533920"/>
            <a:ext cx="9952920" cy="36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 defTabSz="914400">
              <a:lnSpc>
                <a:spcPct val="100000"/>
              </a:lnSpc>
            </a:pPr>
            <a:r>
              <a:rPr lang="en-US" sz="1800" b="0" strike="noStrike" spc="-1">
                <a:solidFill>
                  <a:schemeClr val="dk1"/>
                </a:solidFill>
                <a:latin typeface="Arial"/>
                <a:ea typeface="DejaVu Sans"/>
              </a:rPr>
              <a:t>Solves complex geometry problems at a level approaching a high-school Olympiad gold-medalist</a:t>
            </a:r>
            <a:endParaRPr lang="en-US" sz="1800" b="0" strike="noStrike" spc="-1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9656801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TextShape 1"/>
          <p:cNvSpPr txBox="1"/>
          <p:nvPr/>
        </p:nvSpPr>
        <p:spPr>
          <a:xfrm>
            <a:off x="645480" y="2038320"/>
            <a:ext cx="10515240" cy="132516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en-US" sz="4400" b="0" strike="noStrike" spc="-1">
                <a:solidFill>
                  <a:srgbClr val="000000"/>
                </a:solidFill>
                <a:latin typeface="Calibri Light"/>
              </a:rPr>
              <a:t>Robotid</a:t>
            </a:r>
            <a:endParaRPr lang="et-EE" sz="4400" b="0" strike="noStrike" spc="-1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7015246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TextShape 1"/>
          <p:cNvSpPr txBox="1"/>
          <p:nvPr/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n-US" sz="3600" i="1" spc="-1">
                <a:solidFill>
                  <a:srgbClr val="767171"/>
                </a:solidFill>
                <a:latin typeface="Calibri"/>
              </a:rPr>
              <a:t>Robots: a </a:t>
            </a:r>
            <a:r>
              <a:rPr lang="en-US" sz="3600" i="1" spc="-1">
                <a:solidFill>
                  <a:srgbClr val="0070C0"/>
                </a:solidFill>
                <a:latin typeface="Calibri"/>
              </a:rPr>
              <a:t>very</a:t>
            </a:r>
            <a:r>
              <a:rPr lang="en-US" sz="3600" i="1" spc="-1">
                <a:solidFill>
                  <a:srgbClr val="767171"/>
                </a:solidFill>
                <a:latin typeface="Calibri"/>
              </a:rPr>
              <a:t> hard area!</a:t>
            </a:r>
            <a:endParaRPr lang="en-US" sz="3600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334" name="Content Placeholder 4"/>
          <p:cNvPicPr/>
          <p:nvPr/>
        </p:nvPicPr>
        <p:blipFill>
          <a:blip r:embed="rId2"/>
          <a:stretch/>
        </p:blipFill>
        <p:spPr>
          <a:xfrm>
            <a:off x="2559600" y="1825560"/>
            <a:ext cx="6409800" cy="485316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TextShape 1"/>
          <p:cNvSpPr txBox="1"/>
          <p:nvPr/>
        </p:nvSpPr>
        <p:spPr>
          <a:xfrm>
            <a:off x="828000" y="506520"/>
            <a:ext cx="10515240" cy="536544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n-US" sz="3600" b="0" i="1" strike="noStrike" spc="-1">
                <a:solidFill>
                  <a:srgbClr val="767171"/>
                </a:solidFill>
                <a:latin typeface="Calibri"/>
              </a:rPr>
              <a:t>Most robots contain fairly little A.I.</a:t>
            </a:r>
            <a:endParaRPr lang="en-US" sz="36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36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3600" b="0" strike="noStrike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332" name="Picture 3"/>
          <p:cNvPicPr/>
          <p:nvPr/>
        </p:nvPicPr>
        <p:blipFill>
          <a:blip r:embed="rId2"/>
          <a:stretch/>
        </p:blipFill>
        <p:spPr>
          <a:xfrm>
            <a:off x="3218400" y="1934280"/>
            <a:ext cx="5445720" cy="40842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2nd World Humanoid Robot Games - Day 2 ">
            <a:extLst>
              <a:ext uri="{FF2B5EF4-FFF2-40B4-BE49-F238E27FC236}">
                <a16:creationId xmlns:a16="http://schemas.microsoft.com/office/drawing/2014/main" id="{4578C260-138F-4B49-890A-0821DE0291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0361" y="934306"/>
            <a:ext cx="7311874" cy="4882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414108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TextShape 1"/>
          <p:cNvSpPr txBox="1"/>
          <p:nvPr/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en-US" sz="3600" b="0" strike="noStrike" spc="-1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Industrial robots are </a:t>
            </a:r>
            <a:r>
              <a:rPr lang="en-US" sz="3600" b="0" strike="noStrike" spc="-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mostly hand-coded</a:t>
            </a:r>
            <a:r>
              <a:rPr lang="en-US" sz="3600" b="0" strike="noStrike" spc="-1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</a:t>
            </a:r>
          </a:p>
          <a:p>
            <a:pPr algn="ctr">
              <a:lnSpc>
                <a:spcPct val="90000"/>
              </a:lnSpc>
            </a:pPr>
            <a:r>
              <a:rPr lang="en-US" sz="3600" spc="-1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with A.I. relegated to detection etc</a:t>
            </a:r>
            <a:endParaRPr lang="en-US" sz="3600" b="0" strike="noStrike" spc="-1">
              <a:solidFill>
                <a:schemeClr val="bg1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36" name="Content Placeholder 5"/>
          <p:cNvPicPr/>
          <p:nvPr/>
        </p:nvPicPr>
        <p:blipFill>
          <a:blip r:embed="rId2"/>
          <a:stretch/>
        </p:blipFill>
        <p:spPr>
          <a:xfrm>
            <a:off x="2267640" y="1825560"/>
            <a:ext cx="7656120" cy="435096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TextShape 1"/>
          <p:cNvSpPr txBox="1"/>
          <p:nvPr/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et-EE" sz="4400" b="0" strike="noStrike" spc="-1">
                <a:solidFill>
                  <a:srgbClr val="000000"/>
                </a:solidFill>
                <a:latin typeface="Calibri Light"/>
              </a:rPr>
              <a:t> </a:t>
            </a:r>
            <a:endParaRPr lang="en-US" sz="4400" b="0" strike="noStrike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373" name="Content Placeholder 3"/>
          <p:cNvPicPr/>
          <p:nvPr/>
        </p:nvPicPr>
        <p:blipFill>
          <a:blip r:embed="rId2"/>
          <a:stretch/>
        </p:blipFill>
        <p:spPr>
          <a:xfrm>
            <a:off x="3881394" y="174906"/>
            <a:ext cx="8152200" cy="6442200"/>
          </a:xfrm>
          <a:prstGeom prst="rect">
            <a:avLst/>
          </a:prstGeom>
          <a:ln>
            <a:noFill/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AD5132F-FDBA-4B01-836D-A00A64BFDA7F}"/>
              </a:ext>
            </a:extLst>
          </p:cNvPr>
          <p:cNvSpPr txBox="1"/>
          <p:nvPr/>
        </p:nvSpPr>
        <p:spPr>
          <a:xfrm>
            <a:off x="124403" y="1880334"/>
            <a:ext cx="3909532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Example: </a:t>
            </a:r>
          </a:p>
          <a:p>
            <a:endParaRPr lang="en-US" sz="2400">
              <a:solidFill>
                <a:schemeClr val="bg2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No real success in developing </a:t>
            </a:r>
          </a:p>
          <a:p>
            <a:r>
              <a:rPr lang="en-US" sz="240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robots able to iron ordinary</a:t>
            </a:r>
          </a:p>
          <a:p>
            <a:r>
              <a:rPr lang="en-US" sz="240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clothes.</a:t>
            </a:r>
          </a:p>
          <a:p>
            <a:endParaRPr lang="en-US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TextShape 1"/>
          <p:cNvSpPr txBox="1"/>
          <p:nvPr/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et-EE" sz="4400" b="0" strike="noStrike" spc="-1">
                <a:solidFill>
                  <a:srgbClr val="000000"/>
                </a:solidFill>
                <a:latin typeface="Calibri Light"/>
              </a:rPr>
              <a:t> </a:t>
            </a:r>
            <a:endParaRPr lang="en-US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AD5132F-FDBA-4B01-836D-A00A64BFDA7F}"/>
              </a:ext>
            </a:extLst>
          </p:cNvPr>
          <p:cNvSpPr txBox="1"/>
          <p:nvPr/>
        </p:nvSpPr>
        <p:spPr>
          <a:xfrm>
            <a:off x="115361" y="1897308"/>
            <a:ext cx="3610732" cy="25237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Example: </a:t>
            </a:r>
          </a:p>
          <a:p>
            <a:endParaRPr lang="en-US" sz="2000">
              <a:solidFill>
                <a:schemeClr val="bg2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Bringing dirty dishes from</a:t>
            </a:r>
          </a:p>
          <a:p>
            <a:r>
              <a:rPr lang="en-US" sz="240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table to the dishwasher</a:t>
            </a:r>
          </a:p>
          <a:p>
            <a:r>
              <a:rPr lang="en-US" sz="240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does not seem realistic</a:t>
            </a:r>
          </a:p>
          <a:p>
            <a:r>
              <a:rPr lang="en-US" sz="240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 visible future.</a:t>
            </a:r>
          </a:p>
          <a:p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29FA8B9-7FA5-4837-848B-D527F5FED6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4650" y="122647"/>
            <a:ext cx="7503941" cy="451543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6BBF225-90D3-4F12-A5FF-25CE52A1C4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0276" y="3159192"/>
            <a:ext cx="4203400" cy="3783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31966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/>
          </p:nvPr>
        </p:nvSpPr>
        <p:spPr>
          <a:xfrm>
            <a:off x="609755" y="0"/>
            <a:ext cx="10970865" cy="6081912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>
              <a:lnSpc>
                <a:spcPct val="100000"/>
              </a:lnSpc>
              <a:spcBef>
                <a:spcPts val="1714"/>
              </a:spcBef>
              <a:tabLst>
                <a:tab pos="0" algn="l"/>
              </a:tabLst>
            </a:pPr>
            <a:endParaRPr lang="en-US" sz="3386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  <a:spcBef>
                <a:spcPts val="1714"/>
              </a:spcBef>
              <a:tabLst>
                <a:tab pos="0" algn="l"/>
              </a:tabLst>
            </a:pPr>
            <a:endParaRPr lang="en-US" sz="3386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53136" y="701958"/>
            <a:ext cx="10484103" cy="5454085"/>
          </a:xfrm>
          <a:prstGeom prst="rect">
            <a:avLst/>
          </a:prstGeom>
          <a:noFill/>
          <a:ln w="0">
            <a:noFill/>
          </a:ln>
        </p:spPr>
        <p:txBody>
          <a:bodyPr lIns="108847" tIns="54423" rIns="108847" bIns="54423" anchor="t">
            <a:noAutofit/>
          </a:bodyPr>
          <a:lstStyle/>
          <a:p>
            <a:endParaRPr lang="en-US" sz="2661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" name="grasping">
            <a:hlinkClick r:id="" action="ppaction://media"/>
            <a:extLst>
              <a:ext uri="{FF2B5EF4-FFF2-40B4-BE49-F238E27FC236}">
                <a16:creationId xmlns:a16="http://schemas.microsoft.com/office/drawing/2014/main" id="{52A5A865-32FB-4997-985B-F3627632F841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883425" y="0"/>
            <a:ext cx="3837190" cy="6821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541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73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/>
          </p:nvPr>
        </p:nvSpPr>
        <p:spPr>
          <a:xfrm>
            <a:off x="609755" y="0"/>
            <a:ext cx="10970865" cy="6081912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>
              <a:lnSpc>
                <a:spcPct val="100000"/>
              </a:lnSpc>
              <a:spcBef>
                <a:spcPts val="1714"/>
              </a:spcBef>
              <a:tabLst>
                <a:tab pos="0" algn="l"/>
              </a:tabLst>
            </a:pPr>
            <a:endParaRPr lang="en-US" sz="3386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  <a:spcBef>
                <a:spcPts val="1714"/>
              </a:spcBef>
              <a:tabLst>
                <a:tab pos="0" algn="l"/>
              </a:tabLst>
            </a:pPr>
            <a:endParaRPr lang="en-US" sz="3386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53136" y="701958"/>
            <a:ext cx="10484103" cy="5454085"/>
          </a:xfrm>
          <a:prstGeom prst="rect">
            <a:avLst/>
          </a:prstGeom>
          <a:noFill/>
          <a:ln w="0">
            <a:noFill/>
          </a:ln>
        </p:spPr>
        <p:txBody>
          <a:bodyPr lIns="108847" tIns="54423" rIns="108847" bIns="54423" anchor="t">
            <a:noAutofit/>
          </a:bodyPr>
          <a:lstStyle/>
          <a:p>
            <a:endParaRPr lang="en-US" sz="2661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" name="realstacker">
            <a:hlinkClick r:id="" action="ppaction://media"/>
            <a:extLst>
              <a:ext uri="{FF2B5EF4-FFF2-40B4-BE49-F238E27FC236}">
                <a16:creationId xmlns:a16="http://schemas.microsoft.com/office/drawing/2014/main" id="{6CF33BDE-B64A-411B-9BC4-029C0F60765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179719" y="22276"/>
            <a:ext cx="3816069" cy="6784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142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84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/>
          </p:nvPr>
        </p:nvSpPr>
        <p:spPr>
          <a:xfrm>
            <a:off x="610567" y="0"/>
            <a:ext cx="10970865" cy="6081912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>
              <a:lnSpc>
                <a:spcPct val="100000"/>
              </a:lnSpc>
              <a:spcBef>
                <a:spcPts val="1714"/>
              </a:spcBef>
              <a:tabLst>
                <a:tab pos="0" algn="l"/>
              </a:tabLst>
            </a:pPr>
            <a:endParaRPr lang="en-US" sz="3386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  <a:spcBef>
                <a:spcPts val="1714"/>
              </a:spcBef>
              <a:tabLst>
                <a:tab pos="0" algn="l"/>
              </a:tabLst>
            </a:pPr>
            <a:endParaRPr lang="en-US" sz="3386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53136" y="701958"/>
            <a:ext cx="10484103" cy="5454085"/>
          </a:xfrm>
          <a:prstGeom prst="rect">
            <a:avLst/>
          </a:prstGeom>
          <a:noFill/>
          <a:ln w="0">
            <a:noFill/>
          </a:ln>
        </p:spPr>
        <p:txBody>
          <a:bodyPr lIns="108847" tIns="54423" rIns="108847" bIns="54423" anchor="t">
            <a:noAutofit/>
          </a:bodyPr>
          <a:lstStyle/>
          <a:p>
            <a:endParaRPr lang="en-US" sz="2661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F2239DA-4822-4AA6-AA06-D1C042D08F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3437" y="0"/>
            <a:ext cx="7447763" cy="5811512"/>
          </a:xfrm>
          <a:prstGeom prst="rect">
            <a:avLst/>
          </a:prstGeom>
        </p:spPr>
      </p:pic>
      <p:sp>
        <p:nvSpPr>
          <p:cNvPr id="6" name="CustomShape 3">
            <a:extLst>
              <a:ext uri="{FF2B5EF4-FFF2-40B4-BE49-F238E27FC236}">
                <a16:creationId xmlns:a16="http://schemas.microsoft.com/office/drawing/2014/main" id="{0D5587F3-1A59-4A3C-B8EC-B46CF1650B73}"/>
              </a:ext>
            </a:extLst>
          </p:cNvPr>
          <p:cNvSpPr/>
          <p:nvPr/>
        </p:nvSpPr>
        <p:spPr>
          <a:xfrm>
            <a:off x="1601442" y="5987007"/>
            <a:ext cx="9857487" cy="46021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en-US" sz="2400" spc="-1">
                <a:solidFill>
                  <a:srgbClr val="0070C0"/>
                </a:solidFill>
              </a:rPr>
              <a:t>https://en.wikipedia.org/wiki/History_of_self-driving_cars</a:t>
            </a:r>
            <a:endParaRPr lang="en-US" sz="2000" b="0" strike="noStrike" spc="-1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CustomShape 3">
            <a:extLst>
              <a:ext uri="{FF2B5EF4-FFF2-40B4-BE49-F238E27FC236}">
                <a16:creationId xmlns:a16="http://schemas.microsoft.com/office/drawing/2014/main" id="{451AB1E9-5145-4886-BAC8-AB83FFAE8944}"/>
              </a:ext>
            </a:extLst>
          </p:cNvPr>
          <p:cNvSpPr/>
          <p:nvPr/>
        </p:nvSpPr>
        <p:spPr>
          <a:xfrm>
            <a:off x="477360" y="1342080"/>
            <a:ext cx="2499756" cy="32302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endParaRPr lang="en-US" sz="2800" b="0" strike="noStrike" spc="-1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</a:pPr>
            <a:r>
              <a:rPr lang="en-US" sz="2400" b="0" strike="noStrike" spc="-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1980- ja 1990-d:</a:t>
            </a:r>
          </a:p>
          <a:p>
            <a:pPr>
              <a:lnSpc>
                <a:spcPct val="100000"/>
              </a:lnSpc>
            </a:pPr>
            <a:r>
              <a:rPr lang="en-US" sz="2400" b="0" strike="noStrike" spc="-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Isesõitev auto</a:t>
            </a:r>
          </a:p>
          <a:p>
            <a:pPr>
              <a:lnSpc>
                <a:spcPct val="100000"/>
              </a:lnSpc>
            </a:pPr>
            <a:r>
              <a:rPr lang="en-US" sz="2400" spc="-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Saksamaal: tuhanded</a:t>
            </a:r>
          </a:p>
          <a:p>
            <a:pPr>
              <a:lnSpc>
                <a:spcPct val="100000"/>
              </a:lnSpc>
            </a:pPr>
            <a:r>
              <a:rPr lang="en-US" sz="2400" spc="-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</a:t>
            </a:r>
            <a:r>
              <a:rPr lang="en-US" sz="2400" b="0" strike="noStrike" spc="-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US" sz="2400" spc="-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lomeetrid kiirteel</a:t>
            </a:r>
            <a:endParaRPr lang="en-US" sz="2400" b="0" strike="noStrike" spc="-1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</a:pPr>
            <a:endParaRPr lang="en-US" sz="3200" b="0" strike="noStrike" spc="-1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6487076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TextShape 1"/>
          <p:cNvSpPr txBox="1"/>
          <p:nvPr/>
        </p:nvSpPr>
        <p:spPr>
          <a:xfrm>
            <a:off x="2286000" y="0"/>
            <a:ext cx="7772040" cy="83772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7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sz="4400" b="0" strike="noStrike" spc="-1">
                <a:solidFill>
                  <a:srgbClr val="000000"/>
                </a:solidFill>
                <a:latin typeface="Calibri Light"/>
              </a:rPr>
              <a:t> </a:t>
            </a:r>
            <a:endParaRPr lang="en-US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6" name="TextShape 2"/>
          <p:cNvSpPr txBox="1"/>
          <p:nvPr/>
        </p:nvSpPr>
        <p:spPr>
          <a:xfrm>
            <a:off x="2362320" y="990720"/>
            <a:ext cx="7848360" cy="5430600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lstStyle/>
          <a:p>
            <a:pPr>
              <a:lnSpc>
                <a:spcPct val="97000"/>
              </a:lnSpc>
              <a:spcBef>
                <a:spcPts val="1001"/>
              </a:spcBef>
              <a:tabLst>
                <a:tab pos="455760" algn="l"/>
                <a:tab pos="912960" algn="l"/>
                <a:tab pos="1370160" algn="l"/>
                <a:tab pos="1827360" algn="l"/>
                <a:tab pos="2284560" algn="l"/>
                <a:tab pos="2741760" algn="l"/>
                <a:tab pos="3198960" algn="l"/>
                <a:tab pos="3656160" algn="l"/>
                <a:tab pos="4113360" algn="l"/>
                <a:tab pos="4570560" algn="l"/>
                <a:tab pos="5027760" algn="l"/>
                <a:tab pos="5484960" algn="l"/>
                <a:tab pos="5942160" algn="l"/>
                <a:tab pos="6399360" algn="l"/>
                <a:tab pos="6856560" algn="l"/>
                <a:tab pos="7313760" algn="l"/>
                <a:tab pos="7770960" algn="l"/>
                <a:tab pos="8228160" algn="l"/>
                <a:tab pos="8685360" algn="l"/>
                <a:tab pos="9142560" algn="l"/>
              </a:tabLst>
            </a:pP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  <a:p>
            <a:pPr marL="228600" indent="-325080">
              <a:lnSpc>
                <a:spcPct val="97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  <a:p>
            <a:pPr marL="228600" indent="-325080">
              <a:lnSpc>
                <a:spcPct val="97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7000"/>
              </a:lnSpc>
              <a:spcBef>
                <a:spcPts val="1001"/>
              </a:spcBef>
              <a:tabLst>
                <a:tab pos="455760" algn="l"/>
                <a:tab pos="912960" algn="l"/>
                <a:tab pos="1370160" algn="l"/>
                <a:tab pos="1827360" algn="l"/>
                <a:tab pos="2284560" algn="l"/>
                <a:tab pos="2741760" algn="l"/>
                <a:tab pos="3198960" algn="l"/>
                <a:tab pos="3656160" algn="l"/>
                <a:tab pos="4113360" algn="l"/>
                <a:tab pos="4570560" algn="l"/>
                <a:tab pos="5027760" algn="l"/>
                <a:tab pos="5484960" algn="l"/>
                <a:tab pos="5942160" algn="l"/>
                <a:tab pos="6399360" algn="l"/>
                <a:tab pos="6856560" algn="l"/>
                <a:tab pos="7313760" algn="l"/>
                <a:tab pos="7770960" algn="l"/>
                <a:tab pos="8228160" algn="l"/>
                <a:tab pos="8685360" algn="l"/>
                <a:tab pos="9142560" algn="l"/>
              </a:tabLst>
            </a:pP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7" name="CustomShape 3"/>
          <p:cNvSpPr/>
          <p:nvPr/>
        </p:nvSpPr>
        <p:spPr>
          <a:xfrm>
            <a:off x="477360" y="1342080"/>
            <a:ext cx="3769560" cy="2614647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endParaRPr lang="en-US" sz="3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t-EE" sz="3200" b="0" strike="noStrike" spc="-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2005</a:t>
            </a:r>
            <a:r>
              <a:rPr lang="en-US" sz="3200" spc="-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r>
              <a:rPr lang="en-US" sz="3200" spc="-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t-EE" sz="3200" b="0" strike="noStrike" spc="-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Stanfordi Stanley võidab DARPA Grand Challenge II</a:t>
            </a:r>
            <a:endParaRPr lang="en-US" sz="3200" b="0" strike="noStrike" spc="-1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68" name="Picture 4" descr="http://stanford.edu/~cpiech/cs221/img/stanley1.jpg"/>
          <p:cNvPicPr/>
          <p:nvPr/>
        </p:nvPicPr>
        <p:blipFill>
          <a:blip r:embed="rId3"/>
          <a:stretch/>
        </p:blipFill>
        <p:spPr>
          <a:xfrm>
            <a:off x="4751280" y="1342080"/>
            <a:ext cx="7013520" cy="417204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55085419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CustomShape 1"/>
          <p:cNvSpPr/>
          <p:nvPr/>
        </p:nvSpPr>
        <p:spPr>
          <a:xfrm>
            <a:off x="2286000" y="0"/>
            <a:ext cx="7772040" cy="8377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2160" tIns="46080" rIns="92160" bIns="46080" anchor="ctr">
            <a:noAutofit/>
          </a:bodyPr>
          <a:lstStyle/>
          <a:p>
            <a:pPr>
              <a:lnSpc>
                <a:spcPct val="97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t-EE" sz="2400" b="1" strike="noStrike" spc="-1">
                <a:solidFill>
                  <a:srgbClr val="000099"/>
                </a:solidFill>
                <a:latin typeface="Bitstream Vera Sans"/>
              </a:rPr>
              <a:t> </a:t>
            </a:r>
            <a:endParaRPr lang="en-US" sz="2400" b="0" strike="noStrike" spc="-1">
              <a:latin typeface="Arial"/>
            </a:endParaRPr>
          </a:p>
        </p:txBody>
      </p:sp>
      <p:sp>
        <p:nvSpPr>
          <p:cNvPr id="336" name="CustomShape 2"/>
          <p:cNvSpPr/>
          <p:nvPr/>
        </p:nvSpPr>
        <p:spPr>
          <a:xfrm>
            <a:off x="709200" y="990720"/>
            <a:ext cx="9501480" cy="54306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2160" tIns="46080" rIns="92160" bIns="46080">
            <a:noAutofit/>
          </a:bodyPr>
          <a:lstStyle/>
          <a:p>
            <a:pPr marL="343080" indent="-339480">
              <a:lnSpc>
                <a:spcPct val="97000"/>
              </a:lnSpc>
              <a:spcBef>
                <a:spcPts val="451"/>
              </a:spcBef>
              <a:tabLst>
                <a:tab pos="0" algn="l"/>
              </a:tabLst>
            </a:pPr>
            <a:r>
              <a:rPr lang="et-EE" sz="2400" b="1" strike="noStrike" spc="-1">
                <a:solidFill>
                  <a:srgbClr val="000000"/>
                </a:solidFill>
                <a:latin typeface="Calibri"/>
              </a:rPr>
              <a:t>  </a:t>
            </a:r>
            <a:r>
              <a:rPr lang="et-EE" sz="3200" b="0" strike="noStrike" spc="-1">
                <a:solidFill>
                  <a:srgbClr val="000000"/>
                </a:solidFill>
                <a:latin typeface="Calibri"/>
              </a:rPr>
              <a:t>Darpa urban challenge 2007</a:t>
            </a:r>
            <a:endParaRPr lang="en-US" sz="3200" b="0" strike="noStrike" spc="-1">
              <a:latin typeface="Arial"/>
            </a:endParaRPr>
          </a:p>
          <a:p>
            <a:pPr marL="457200" indent="-282240">
              <a:lnSpc>
                <a:spcPct val="97000"/>
              </a:lnSpc>
              <a:spcBef>
                <a:spcPts val="400"/>
              </a:spcBef>
              <a:tabLst>
                <a:tab pos="0" algn="l"/>
              </a:tabLst>
            </a:pPr>
            <a:endParaRPr lang="en-US" sz="3200" b="0" strike="noStrike" spc="-1">
              <a:latin typeface="Arial"/>
            </a:endParaRPr>
          </a:p>
          <a:p>
            <a:pPr marL="457200" indent="-282240">
              <a:lnSpc>
                <a:spcPct val="97000"/>
              </a:lnSpc>
              <a:spcBef>
                <a:spcPts val="400"/>
              </a:spcBef>
              <a:tabLst>
                <a:tab pos="0" algn="l"/>
              </a:tabLst>
            </a:pPr>
            <a:r>
              <a:rPr lang="et-EE" sz="2800" b="0" strike="noStrike" spc="-1">
                <a:solidFill>
                  <a:srgbClr val="000000"/>
                </a:solidFill>
                <a:latin typeface="Calibri"/>
              </a:rPr>
              <a:t>96 km linnas, </a:t>
            </a: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aeg </a:t>
            </a:r>
            <a:r>
              <a:rPr lang="et-EE" sz="2800" b="0" strike="noStrike" spc="-1">
                <a:solidFill>
                  <a:srgbClr val="000000"/>
                </a:solidFill>
                <a:latin typeface="Calibri"/>
              </a:rPr>
              <a:t>4:10</a:t>
            </a:r>
            <a:endParaRPr lang="en-US" sz="2800" b="0" strike="noStrike" spc="-1">
              <a:latin typeface="Arial"/>
            </a:endParaRPr>
          </a:p>
          <a:p>
            <a:pPr marL="457200" indent="-282240">
              <a:lnSpc>
                <a:spcPct val="97000"/>
              </a:lnSpc>
              <a:spcBef>
                <a:spcPts val="400"/>
              </a:spcBef>
              <a:tabLst>
                <a:tab pos="0" algn="l"/>
              </a:tabLst>
            </a:pPr>
            <a:endParaRPr lang="en-US" sz="2800" b="0" strike="noStrike" spc="-1">
              <a:latin typeface="Arial"/>
            </a:endParaRPr>
          </a:p>
          <a:p>
            <a:pPr marL="343080" indent="-339480">
              <a:lnSpc>
                <a:spcPct val="97000"/>
              </a:lnSpc>
              <a:spcBef>
                <a:spcPts val="451"/>
              </a:spcBef>
              <a:tabLst>
                <a:tab pos="0" algn="l"/>
              </a:tabLst>
            </a:pPr>
            <a:endParaRPr lang="en-US" sz="2800" b="0" strike="noStrike" spc="-1">
              <a:latin typeface="Arial"/>
            </a:endParaRPr>
          </a:p>
          <a:p>
            <a:pPr marL="343080" indent="-339480">
              <a:lnSpc>
                <a:spcPct val="97000"/>
              </a:lnSpc>
              <a:spcBef>
                <a:spcPts val="451"/>
              </a:spcBef>
              <a:tabLst>
                <a:tab pos="0" algn="l"/>
              </a:tabLst>
            </a:pPr>
            <a:endParaRPr lang="en-US" sz="2800" b="0" strike="noStrike" spc="-1">
              <a:latin typeface="Arial"/>
            </a:endParaRPr>
          </a:p>
          <a:p>
            <a:pPr marL="343080" indent="-339480">
              <a:lnSpc>
                <a:spcPct val="97000"/>
              </a:lnSpc>
              <a:spcBef>
                <a:spcPts val="451"/>
              </a:spcBef>
              <a:tabLst>
                <a:tab pos="0" algn="l"/>
              </a:tabLst>
            </a:pPr>
            <a:endParaRPr lang="en-US" sz="2800" b="0" strike="noStrike" spc="-1">
              <a:latin typeface="Arial"/>
            </a:endParaRPr>
          </a:p>
          <a:p>
            <a:pPr marL="343080" indent="-339480">
              <a:lnSpc>
                <a:spcPct val="97000"/>
              </a:lnSpc>
              <a:spcBef>
                <a:spcPts val="451"/>
              </a:spcBef>
              <a:tabLst>
                <a:tab pos="0" algn="l"/>
              </a:tabLst>
            </a:pPr>
            <a:endParaRPr lang="en-US" sz="2800" b="0" strike="noStrike" spc="-1">
              <a:latin typeface="Arial"/>
            </a:endParaRPr>
          </a:p>
          <a:p>
            <a:pPr marL="343080" indent="-339480">
              <a:lnSpc>
                <a:spcPct val="97000"/>
              </a:lnSpc>
              <a:spcBef>
                <a:spcPts val="451"/>
              </a:spcBef>
              <a:tabLst>
                <a:tab pos="0" algn="l"/>
              </a:tabLst>
            </a:pPr>
            <a:endParaRPr lang="en-US" sz="2800" b="0" strike="noStrike" spc="-1">
              <a:latin typeface="Arial"/>
            </a:endParaRPr>
          </a:p>
          <a:p>
            <a:pPr marL="343080" indent="-339480">
              <a:lnSpc>
                <a:spcPct val="97000"/>
              </a:lnSpc>
              <a:spcBef>
                <a:spcPts val="451"/>
              </a:spcBef>
              <a:tabLst>
                <a:tab pos="0" algn="l"/>
              </a:tabLst>
            </a:pPr>
            <a:endParaRPr lang="en-US" sz="2800" b="0" strike="noStrike" spc="-1">
              <a:latin typeface="Arial"/>
            </a:endParaRPr>
          </a:p>
          <a:p>
            <a:pPr marL="343080" indent="-339480">
              <a:lnSpc>
                <a:spcPct val="97000"/>
              </a:lnSpc>
              <a:spcBef>
                <a:spcPts val="451"/>
              </a:spcBef>
              <a:tabLst>
                <a:tab pos="0" algn="l"/>
              </a:tabLst>
            </a:pPr>
            <a:r>
              <a:rPr lang="et-EE" sz="3200" b="1" strike="noStrike" spc="-1">
                <a:solidFill>
                  <a:srgbClr val="000000"/>
                </a:solidFill>
                <a:latin typeface="Bitstream Vera Sans"/>
              </a:rPr>
              <a:t>	</a:t>
            </a:r>
            <a:endParaRPr lang="en-US" sz="3200" b="0" strike="noStrike" spc="-1">
              <a:latin typeface="Arial"/>
            </a:endParaRPr>
          </a:p>
        </p:txBody>
      </p:sp>
      <p:pic>
        <p:nvPicPr>
          <p:cNvPr id="337" name="Picture 3"/>
          <p:cNvPicPr/>
          <p:nvPr/>
        </p:nvPicPr>
        <p:blipFill>
          <a:blip r:embed="rId3"/>
          <a:stretch/>
        </p:blipFill>
        <p:spPr>
          <a:xfrm>
            <a:off x="4858920" y="2383560"/>
            <a:ext cx="4440240" cy="403776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478140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TextShape 1"/>
          <p:cNvSpPr txBox="1"/>
          <p:nvPr/>
        </p:nvSpPr>
        <p:spPr>
          <a:xfrm>
            <a:off x="838380" y="568800"/>
            <a:ext cx="10515240" cy="5607720"/>
          </a:xfrm>
          <a:prstGeom prst="rect">
            <a:avLst/>
          </a:prstGeom>
          <a:noFill/>
          <a:ln>
            <a:noFill/>
          </a:ln>
        </p:spPr>
        <p:txBody>
          <a:bodyPr>
            <a:normAutofit fontScale="97000"/>
          </a:bodyPr>
          <a:lstStyle/>
          <a:p>
            <a:pPr>
              <a:lnSpc>
                <a:spcPct val="12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t-EE" sz="2400" b="0" strike="noStrike" spc="-1" dirty="0">
                <a:solidFill>
                  <a:srgbClr val="767171"/>
                </a:solidFill>
                <a:latin typeface="Calibri"/>
              </a:rPr>
              <a:t>Tesla</a:t>
            </a:r>
            <a:endParaRPr lang="et-EE" sz="2400" b="0" strike="noStrike" spc="-1" dirty="0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2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t-EE" sz="2400" b="0" strike="noStrike" spc="-1" dirty="0">
                <a:solidFill>
                  <a:srgbClr val="000000"/>
                </a:solidFill>
                <a:latin typeface="Calibri"/>
              </a:rPr>
              <a:t>„</a:t>
            </a:r>
            <a:r>
              <a:rPr lang="en-US" sz="2400" b="0" strike="noStrike" spc="-1" dirty="0">
                <a:solidFill>
                  <a:srgbClr val="000000"/>
                </a:solidFill>
                <a:latin typeface="Calibri"/>
              </a:rPr>
              <a:t>Traffic-Aware Cruise Control </a:t>
            </a:r>
            <a:r>
              <a:rPr lang="en-US" sz="2400" b="1" strike="noStrike" spc="-1" dirty="0">
                <a:solidFill>
                  <a:srgbClr val="000000"/>
                </a:solidFill>
                <a:latin typeface="Calibri"/>
              </a:rPr>
              <a:t>cannot detect all objects and may not brake/decelerate for stationary vehicles</a:t>
            </a:r>
            <a:r>
              <a:rPr lang="en-US" sz="2400" b="0" strike="noStrike" spc="-1" dirty="0">
                <a:solidFill>
                  <a:srgbClr val="000000"/>
                </a:solidFill>
                <a:latin typeface="Calibri"/>
              </a:rPr>
              <a:t>, especially in situations when you are driving over 50 mph (80 km/h) and a vehicle you are following moves out of your driving path and a stationary vehicle or object is in front of you instead.”</a:t>
            </a:r>
            <a:endParaRPr lang="et-EE" sz="2400" b="0" strike="noStrike" spc="-1" dirty="0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20000"/>
              </a:lnSpc>
              <a:spcBef>
                <a:spcPts val="1001"/>
              </a:spcBef>
              <a:tabLst>
                <a:tab pos="0" algn="l"/>
              </a:tabLst>
            </a:pPr>
            <a:endParaRPr lang="et-EE" sz="2400" b="0" strike="noStrike" spc="-1" dirty="0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2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t-EE" sz="2400" b="0" strike="noStrike" spc="-1" dirty="0">
                <a:solidFill>
                  <a:srgbClr val="767171"/>
                </a:solidFill>
                <a:latin typeface="Calibri"/>
              </a:rPr>
              <a:t>Volvo</a:t>
            </a:r>
            <a:endParaRPr lang="et-EE" sz="2400" b="0" strike="noStrike" spc="-1" dirty="0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2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t-EE" sz="2400" b="0" strike="noStrike" spc="-1" dirty="0">
                <a:solidFill>
                  <a:srgbClr val="000000"/>
                </a:solidFill>
                <a:latin typeface="Calibri"/>
              </a:rPr>
              <a:t>„</a:t>
            </a:r>
            <a:r>
              <a:rPr lang="en-US" sz="2400" b="0" strike="noStrike" spc="-1" dirty="0">
                <a:solidFill>
                  <a:srgbClr val="000000"/>
                </a:solidFill>
                <a:latin typeface="Calibri"/>
              </a:rPr>
              <a:t>In other words, </a:t>
            </a:r>
            <a:r>
              <a:rPr lang="en-US" sz="2400" b="1" strike="noStrike" spc="-1" dirty="0">
                <a:solidFill>
                  <a:srgbClr val="000000"/>
                </a:solidFill>
                <a:latin typeface="Calibri"/>
              </a:rPr>
              <a:t>your Volvo won't brake to avoid hitting a stopped car that suddenly appears up ahead</a:t>
            </a:r>
            <a:r>
              <a:rPr lang="et-EE" sz="2400" b="1" strike="noStrike" spc="-1" dirty="0">
                <a:solidFill>
                  <a:srgbClr val="000000"/>
                </a:solidFill>
                <a:latin typeface="Calibri"/>
              </a:rPr>
              <a:t>“</a:t>
            </a:r>
            <a:r>
              <a:rPr lang="en-US" sz="2400" b="0" strike="noStrike" spc="-1" dirty="0">
                <a:solidFill>
                  <a:srgbClr val="000000"/>
                </a:solidFill>
                <a:latin typeface="Calibri"/>
              </a:rPr>
              <a:t>. </a:t>
            </a:r>
            <a:endParaRPr lang="et-EE" sz="2400" b="0" strike="noStrike" spc="-1" dirty="0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TextShape 1"/>
          <p:cNvSpPr txBox="1"/>
          <p:nvPr/>
        </p:nvSpPr>
        <p:spPr>
          <a:xfrm>
            <a:off x="587001" y="3234483"/>
            <a:ext cx="10515240" cy="132516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en-US" sz="4400" b="0" strike="noStrike" spc="-1">
                <a:solidFill>
                  <a:srgbClr val="000000"/>
                </a:solidFill>
                <a:latin typeface="Calibri Light"/>
              </a:rPr>
              <a:t>Filosoofia </a:t>
            </a:r>
          </a:p>
          <a:p>
            <a:pPr algn="ctr">
              <a:lnSpc>
                <a:spcPct val="90000"/>
              </a:lnSpc>
            </a:pPr>
            <a:r>
              <a:rPr lang="en-US" sz="4400" b="0" strike="noStrike" spc="-1">
                <a:solidFill>
                  <a:srgbClr val="000000"/>
                </a:solidFill>
                <a:latin typeface="Calibri Light"/>
              </a:rPr>
              <a:t>ja prognoosid</a:t>
            </a:r>
          </a:p>
          <a:p>
            <a:pPr algn="ctr">
              <a:lnSpc>
                <a:spcPct val="90000"/>
              </a:lnSpc>
            </a:pPr>
            <a:endParaRPr lang="et-EE" sz="4400" b="0" strike="noStrike" spc="-1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91956152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TextShape 1"/>
          <p:cNvSpPr txBox="1"/>
          <p:nvPr/>
        </p:nvSpPr>
        <p:spPr>
          <a:xfrm>
            <a:off x="828000" y="1521000"/>
            <a:ext cx="10515240" cy="435096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t-EE" sz="3200" b="0" i="1" strike="noStrike" spc="-1" dirty="0">
                <a:solidFill>
                  <a:srgbClr val="767171"/>
                </a:solidFill>
                <a:latin typeface="Calibri"/>
              </a:rPr>
              <a:t>Tugev ehk „päris“</a:t>
            </a:r>
            <a:r>
              <a:rPr lang="en-GB" sz="3200" b="0" i="1" strike="noStrike" spc="-1" dirty="0">
                <a:solidFill>
                  <a:srgbClr val="767171"/>
                </a:solidFill>
                <a:latin typeface="Calibri"/>
              </a:rPr>
              <a:t> AI</a:t>
            </a:r>
            <a:r>
              <a:rPr lang="et-EE" sz="3200" b="0" i="1" strike="noStrike" spc="-1" dirty="0">
                <a:solidFill>
                  <a:srgbClr val="767171"/>
                </a:solidFill>
                <a:latin typeface="Calibri"/>
              </a:rPr>
              <a:t>, mida meil </a:t>
            </a:r>
            <a:r>
              <a:rPr lang="et-EE" sz="3200" b="0" i="1" strike="noStrike" spc="-1">
                <a:solidFill>
                  <a:srgbClr val="767171"/>
                </a:solidFill>
                <a:latin typeface="Calibri"/>
              </a:rPr>
              <a:t>ei ole</a:t>
            </a:r>
            <a:r>
              <a:rPr lang="en-US" sz="3200" b="0" i="1" strike="noStrike" spc="-1">
                <a:solidFill>
                  <a:srgbClr val="767171"/>
                </a:solidFill>
                <a:latin typeface="Calibri"/>
              </a:rPr>
              <a:t> (</a:t>
            </a:r>
            <a:r>
              <a:rPr lang="en-US" sz="3200" b="0" i="1" strike="noStrike" spc="-1">
                <a:solidFill>
                  <a:srgbClr val="0070C0"/>
                </a:solidFill>
                <a:latin typeface="Calibri"/>
              </a:rPr>
              <a:t>???</a:t>
            </a:r>
            <a:r>
              <a:rPr lang="en-US" sz="3200" b="0" i="1" strike="noStrike" spc="-1">
                <a:solidFill>
                  <a:srgbClr val="767171"/>
                </a:solidFill>
                <a:latin typeface="Calibri"/>
              </a:rPr>
              <a:t>) </a:t>
            </a: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n-US" sz="3200" b="0" i="1" strike="noStrike" spc="-1">
                <a:solidFill>
                  <a:srgbClr val="767171"/>
                </a:solidFill>
                <a:latin typeface="Calibri"/>
              </a:rPr>
              <a:t>(ehk AGI: artificial general intelligence)</a:t>
            </a:r>
            <a:r>
              <a:rPr lang="en-GB" sz="3200" b="0" i="1" strike="noStrike" spc="-1">
                <a:solidFill>
                  <a:srgbClr val="767171"/>
                </a:solidFill>
                <a:latin typeface="Calibri"/>
              </a:rPr>
              <a:t>:</a:t>
            </a:r>
            <a:endParaRPr lang="et-EE" sz="3200" b="0" strike="noStrike" spc="-1" dirty="0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et-EE" sz="3200" b="0" strike="noStrike" spc="-1" dirty="0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t-EE" sz="2800" b="0" strike="noStrike" spc="-1" dirty="0">
                <a:solidFill>
                  <a:srgbClr val="000000"/>
                </a:solidFill>
                <a:latin typeface="Calibri"/>
              </a:rPr>
              <a:t>Masin on intellektilt inimmõistusele lähedane või ületab seda, suudab täita tüüpilisi inimülesandeid, kasutada laia spektrit taustateadmisi ja omab mingil määral eneseteadvust.</a:t>
            </a: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TextShape 1"/>
          <p:cNvSpPr txBox="1"/>
          <p:nvPr/>
        </p:nvSpPr>
        <p:spPr>
          <a:xfrm>
            <a:off x="828000" y="1521000"/>
            <a:ext cx="10515240" cy="435096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t-EE" sz="3200" b="0" i="1" strike="noStrike" spc="-1">
                <a:solidFill>
                  <a:srgbClr val="767171"/>
                </a:solidFill>
                <a:latin typeface="Calibri"/>
              </a:rPr>
              <a:t>Nõrk</a:t>
            </a:r>
            <a:r>
              <a:rPr lang="en-GB" sz="3200" b="0" i="1" strike="noStrike" spc="-1">
                <a:solidFill>
                  <a:srgbClr val="767171"/>
                </a:solidFill>
                <a:latin typeface="Calibri"/>
              </a:rPr>
              <a:t> AI</a:t>
            </a:r>
            <a:r>
              <a:rPr lang="et-EE" sz="3200" b="0" i="1" strike="noStrike" spc="-1">
                <a:solidFill>
                  <a:srgbClr val="767171"/>
                </a:solidFill>
                <a:latin typeface="Calibri"/>
              </a:rPr>
              <a:t> ehk see, mis tegelikult on</a:t>
            </a:r>
            <a:r>
              <a:rPr lang="en-GB" sz="3200" b="0" i="1" strike="noStrike" spc="-1">
                <a:solidFill>
                  <a:srgbClr val="767171"/>
                </a:solidFill>
                <a:latin typeface="Calibri"/>
              </a:rPr>
              <a:t>:</a:t>
            </a:r>
            <a:endParaRPr lang="et-EE" sz="32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n-GB" sz="2800" b="0" strike="noStrike" spc="-1">
                <a:solidFill>
                  <a:srgbClr val="000000"/>
                </a:solidFill>
                <a:latin typeface="Calibri"/>
              </a:rPr>
              <a:t>  </a:t>
            </a:r>
            <a:endParaRPr lang="et-EE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t-EE" sz="2800" b="0" strike="noStrike" spc="-1">
                <a:solidFill>
                  <a:srgbClr val="000000"/>
                </a:solidFill>
                <a:latin typeface="Calibri"/>
              </a:rPr>
              <a:t>Tarkvara kasutamine spetsiifiliste probleemide või mõtlemisülesannete lahendamiseks, mis ei vaja laia spektrit inimvõimeid.</a:t>
            </a:r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CustomShape 1"/>
          <p:cNvSpPr/>
          <p:nvPr/>
        </p:nvSpPr>
        <p:spPr>
          <a:xfrm>
            <a:off x="2362320" y="-550800"/>
            <a:ext cx="8197920" cy="1449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2160" tIns="46080" rIns="92160" bIns="46080" anchor="ctr">
            <a:noAutofit/>
          </a:bodyPr>
          <a:lstStyle/>
          <a:p>
            <a:pPr>
              <a:lnSpc>
                <a:spcPct val="97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br>
              <a:rPr dirty="0"/>
            </a:br>
            <a:br>
              <a:rPr dirty="0"/>
            </a:br>
            <a:r>
              <a:rPr lang="et-EE" sz="2400" b="1" strike="noStrike" spc="-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Turingi test</a:t>
            </a:r>
            <a:r>
              <a:rPr lang="et-EE" sz="2400" b="0" strike="noStrike" spc="-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 filosoofiline idee/ettepanek 50-datest</a:t>
            </a:r>
            <a:endParaRPr lang="en-US" sz="2400" b="0" strike="noStrike" spc="-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8" name="CustomShape 2"/>
          <p:cNvSpPr/>
          <p:nvPr/>
        </p:nvSpPr>
        <p:spPr>
          <a:xfrm>
            <a:off x="2362320" y="762120"/>
            <a:ext cx="7848360" cy="54097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2160" tIns="46080" rIns="92160" bIns="46080">
            <a:noAutofit/>
          </a:bodyPr>
          <a:lstStyle/>
          <a:p>
            <a:pPr>
              <a:lnSpc>
                <a:spcPct val="88000"/>
              </a:lnSpc>
              <a:spcBef>
                <a:spcPts val="451"/>
              </a:spcBef>
              <a:tabLst>
                <a:tab pos="0" algn="l"/>
              </a:tabLst>
            </a:pPr>
            <a:endParaRPr lang="en-US" sz="1800" b="0" strike="noStrike" spc="-1">
              <a:latin typeface="Arial"/>
            </a:endParaRPr>
          </a:p>
          <a:p>
            <a:pPr marL="228600" indent="-228240">
              <a:lnSpc>
                <a:spcPct val="88000"/>
              </a:lnSpc>
              <a:spcBef>
                <a:spcPts val="451"/>
              </a:spcBef>
              <a:tabLst>
                <a:tab pos="0" algn="l"/>
              </a:tabLst>
            </a:pPr>
            <a:endParaRPr lang="en-US" sz="1800" b="0" strike="noStrike" spc="-1">
              <a:latin typeface="Arial"/>
            </a:endParaRPr>
          </a:p>
          <a:p>
            <a:pPr marL="228600" indent="-228240">
              <a:lnSpc>
                <a:spcPct val="88000"/>
              </a:lnSpc>
              <a:spcBef>
                <a:spcPts val="451"/>
              </a:spcBef>
              <a:tabLst>
                <a:tab pos="0" algn="l"/>
              </a:tabLst>
            </a:pPr>
            <a:endParaRPr lang="en-US" sz="1800" b="0" strike="noStrike" spc="-1">
              <a:latin typeface="Arial"/>
            </a:endParaRPr>
          </a:p>
        </p:txBody>
      </p:sp>
      <p:pic>
        <p:nvPicPr>
          <p:cNvPr id="132" name="Picture 6"/>
          <p:cNvPicPr/>
          <p:nvPr/>
        </p:nvPicPr>
        <p:blipFill>
          <a:blip r:embed="rId3"/>
          <a:stretch/>
        </p:blipFill>
        <p:spPr>
          <a:xfrm>
            <a:off x="2195820" y="2447640"/>
            <a:ext cx="1812600" cy="1498320"/>
          </a:xfrm>
          <a:prstGeom prst="rect">
            <a:avLst/>
          </a:prstGeom>
          <a:ln>
            <a:noFill/>
          </a:ln>
        </p:spPr>
      </p:pic>
      <p:sp>
        <p:nvSpPr>
          <p:cNvPr id="133" name="Line 6"/>
          <p:cNvSpPr/>
          <p:nvPr/>
        </p:nvSpPr>
        <p:spPr>
          <a:xfrm>
            <a:off x="6172200" y="1218960"/>
            <a:ext cx="1440" cy="5105520"/>
          </a:xfrm>
          <a:prstGeom prst="line">
            <a:avLst/>
          </a:prstGeom>
          <a:ln w="25560" cap="sq">
            <a:solidFill>
              <a:srgbClr val="0033CC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34" name="Line 7"/>
          <p:cNvSpPr/>
          <p:nvPr/>
        </p:nvSpPr>
        <p:spPr>
          <a:xfrm flipV="1">
            <a:off x="4267080" y="1971360"/>
            <a:ext cx="609480" cy="476280"/>
          </a:xfrm>
          <a:prstGeom prst="line">
            <a:avLst/>
          </a:prstGeom>
          <a:ln w="25560" cap="sq">
            <a:solidFill>
              <a:srgbClr val="0033CC"/>
            </a:solidFill>
            <a:miter/>
            <a:headEnd type="triangle" w="med" len="med"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35" name="Picture 9"/>
          <p:cNvPicPr/>
          <p:nvPr/>
        </p:nvPicPr>
        <p:blipFill>
          <a:blip r:embed="rId4"/>
          <a:stretch/>
        </p:blipFill>
        <p:spPr>
          <a:xfrm>
            <a:off x="5257800" y="1371600"/>
            <a:ext cx="772920" cy="545760"/>
          </a:xfrm>
          <a:prstGeom prst="rect">
            <a:avLst/>
          </a:prstGeom>
          <a:ln>
            <a:noFill/>
          </a:ln>
        </p:spPr>
      </p:pic>
      <p:pic>
        <p:nvPicPr>
          <p:cNvPr id="136" name="Picture 10"/>
          <p:cNvPicPr/>
          <p:nvPr/>
        </p:nvPicPr>
        <p:blipFill>
          <a:blip r:embed="rId4"/>
          <a:stretch/>
        </p:blipFill>
        <p:spPr>
          <a:xfrm>
            <a:off x="5181480" y="2514600"/>
            <a:ext cx="772920" cy="545760"/>
          </a:xfrm>
          <a:prstGeom prst="rect">
            <a:avLst/>
          </a:prstGeom>
          <a:ln>
            <a:noFill/>
          </a:ln>
        </p:spPr>
      </p:pic>
      <p:pic>
        <p:nvPicPr>
          <p:cNvPr id="137" name="Picture 11"/>
          <p:cNvPicPr/>
          <p:nvPr/>
        </p:nvPicPr>
        <p:blipFill>
          <a:blip r:embed="rId4"/>
          <a:stretch/>
        </p:blipFill>
        <p:spPr>
          <a:xfrm>
            <a:off x="5181480" y="3809880"/>
            <a:ext cx="772920" cy="545760"/>
          </a:xfrm>
          <a:prstGeom prst="rect">
            <a:avLst/>
          </a:prstGeom>
          <a:ln>
            <a:noFill/>
          </a:ln>
        </p:spPr>
      </p:pic>
      <p:pic>
        <p:nvPicPr>
          <p:cNvPr id="138" name="Picture 12"/>
          <p:cNvPicPr/>
          <p:nvPr/>
        </p:nvPicPr>
        <p:blipFill>
          <a:blip r:embed="rId4"/>
          <a:stretch/>
        </p:blipFill>
        <p:spPr>
          <a:xfrm>
            <a:off x="5181480" y="5257800"/>
            <a:ext cx="772920" cy="545760"/>
          </a:xfrm>
          <a:prstGeom prst="rect">
            <a:avLst/>
          </a:prstGeom>
          <a:ln>
            <a:noFill/>
          </a:ln>
        </p:spPr>
      </p:pic>
      <p:pic>
        <p:nvPicPr>
          <p:cNvPr id="139" name="Picture 13"/>
          <p:cNvPicPr/>
          <p:nvPr/>
        </p:nvPicPr>
        <p:blipFill>
          <a:blip r:embed="rId5"/>
          <a:stretch/>
        </p:blipFill>
        <p:spPr>
          <a:xfrm>
            <a:off x="7086600" y="1295280"/>
            <a:ext cx="385560" cy="676080"/>
          </a:xfrm>
          <a:prstGeom prst="rect">
            <a:avLst/>
          </a:prstGeom>
          <a:ln>
            <a:noFill/>
          </a:ln>
        </p:spPr>
      </p:pic>
      <p:pic>
        <p:nvPicPr>
          <p:cNvPr id="140" name="Picture 14"/>
          <p:cNvPicPr/>
          <p:nvPr/>
        </p:nvPicPr>
        <p:blipFill>
          <a:blip r:embed="rId5"/>
          <a:stretch/>
        </p:blipFill>
        <p:spPr>
          <a:xfrm>
            <a:off x="7086600" y="3733920"/>
            <a:ext cx="385560" cy="676080"/>
          </a:xfrm>
          <a:prstGeom prst="rect">
            <a:avLst/>
          </a:prstGeom>
          <a:ln>
            <a:noFill/>
          </a:ln>
        </p:spPr>
      </p:pic>
      <p:pic>
        <p:nvPicPr>
          <p:cNvPr id="141" name="Picture 15"/>
          <p:cNvPicPr/>
          <p:nvPr/>
        </p:nvPicPr>
        <p:blipFill>
          <a:blip r:embed="rId6"/>
          <a:stretch/>
        </p:blipFill>
        <p:spPr>
          <a:xfrm>
            <a:off x="6705720" y="2286000"/>
            <a:ext cx="1218960" cy="1126800"/>
          </a:xfrm>
          <a:prstGeom prst="rect">
            <a:avLst/>
          </a:prstGeom>
          <a:ln>
            <a:noFill/>
          </a:ln>
        </p:spPr>
      </p:pic>
      <p:pic>
        <p:nvPicPr>
          <p:cNvPr id="142" name="Picture 16"/>
          <p:cNvPicPr/>
          <p:nvPr/>
        </p:nvPicPr>
        <p:blipFill>
          <a:blip r:embed="rId6"/>
          <a:stretch/>
        </p:blipFill>
        <p:spPr>
          <a:xfrm>
            <a:off x="6629400" y="4952880"/>
            <a:ext cx="1218960" cy="1126800"/>
          </a:xfrm>
          <a:prstGeom prst="rect">
            <a:avLst/>
          </a:prstGeom>
          <a:ln>
            <a:noFill/>
          </a:ln>
        </p:spPr>
      </p:pic>
      <p:sp>
        <p:nvSpPr>
          <p:cNvPr id="143" name="Line 8"/>
          <p:cNvSpPr/>
          <p:nvPr/>
        </p:nvSpPr>
        <p:spPr>
          <a:xfrm flipV="1">
            <a:off x="4267080" y="2885760"/>
            <a:ext cx="762120" cy="247680"/>
          </a:xfrm>
          <a:prstGeom prst="line">
            <a:avLst/>
          </a:prstGeom>
          <a:ln w="25560" cap="sq">
            <a:solidFill>
              <a:srgbClr val="0033CC"/>
            </a:solidFill>
            <a:miter/>
            <a:headEnd type="triangle" w="med" len="med"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44" name="Line 9"/>
          <p:cNvSpPr/>
          <p:nvPr/>
        </p:nvSpPr>
        <p:spPr>
          <a:xfrm>
            <a:off x="4267080" y="3733560"/>
            <a:ext cx="838080" cy="381240"/>
          </a:xfrm>
          <a:prstGeom prst="line">
            <a:avLst/>
          </a:prstGeom>
          <a:ln w="25560" cap="sq">
            <a:solidFill>
              <a:srgbClr val="0033CC"/>
            </a:solidFill>
            <a:miter/>
            <a:headEnd type="triangle" w="med" len="med"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45" name="Line 10"/>
          <p:cNvSpPr/>
          <p:nvPr/>
        </p:nvSpPr>
        <p:spPr>
          <a:xfrm>
            <a:off x="4267080" y="4267080"/>
            <a:ext cx="914400" cy="1066680"/>
          </a:xfrm>
          <a:prstGeom prst="line">
            <a:avLst/>
          </a:prstGeom>
          <a:ln w="25560" cap="sq">
            <a:solidFill>
              <a:srgbClr val="0033CC"/>
            </a:solidFill>
            <a:miter/>
            <a:headEnd type="triangle" w="med" len="med"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46" name="Line 11"/>
          <p:cNvSpPr/>
          <p:nvPr/>
        </p:nvSpPr>
        <p:spPr>
          <a:xfrm>
            <a:off x="6019560" y="1600200"/>
            <a:ext cx="1067040" cy="1440"/>
          </a:xfrm>
          <a:prstGeom prst="line">
            <a:avLst/>
          </a:prstGeom>
          <a:ln w="25560" cap="sq">
            <a:solidFill>
              <a:srgbClr val="0033CC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47" name="Line 12"/>
          <p:cNvSpPr/>
          <p:nvPr/>
        </p:nvSpPr>
        <p:spPr>
          <a:xfrm>
            <a:off x="5943600" y="2819160"/>
            <a:ext cx="761760" cy="1800"/>
          </a:xfrm>
          <a:prstGeom prst="line">
            <a:avLst/>
          </a:prstGeom>
          <a:ln w="25560" cap="sq">
            <a:solidFill>
              <a:srgbClr val="0033CC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48" name="Line 13"/>
          <p:cNvSpPr/>
          <p:nvPr/>
        </p:nvSpPr>
        <p:spPr>
          <a:xfrm>
            <a:off x="5943600" y="4190760"/>
            <a:ext cx="1218960" cy="1800"/>
          </a:xfrm>
          <a:prstGeom prst="line">
            <a:avLst/>
          </a:prstGeom>
          <a:ln w="25560" cap="sq">
            <a:solidFill>
              <a:srgbClr val="0033CC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49" name="Line 14"/>
          <p:cNvSpPr/>
          <p:nvPr/>
        </p:nvSpPr>
        <p:spPr>
          <a:xfrm>
            <a:off x="5943600" y="5562360"/>
            <a:ext cx="685800" cy="1800"/>
          </a:xfrm>
          <a:prstGeom prst="line">
            <a:avLst/>
          </a:prstGeom>
          <a:ln w="25560" cap="sq">
            <a:solidFill>
              <a:srgbClr val="0033CC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50" name="CustomShape 15"/>
          <p:cNvSpPr/>
          <p:nvPr/>
        </p:nvSpPr>
        <p:spPr>
          <a:xfrm>
            <a:off x="2107080" y="4079880"/>
            <a:ext cx="2191732" cy="1571842"/>
          </a:xfrm>
          <a:prstGeom prst="roundRect">
            <a:avLst>
              <a:gd name="adj" fmla="val 102"/>
            </a:avLst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6800" rIns="90000" bIns="46800">
            <a:spAutoFit/>
          </a:bodyPr>
          <a:lstStyle/>
          <a:p>
            <a:pPr>
              <a:lnSpc>
                <a:spcPct val="100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t-EE" sz="2400" b="0" strike="noStrike" spc="-1" dirty="0">
                <a:solidFill>
                  <a:srgbClr val="CC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Mõistata, kas </a:t>
            </a:r>
            <a:endParaRPr lang="en-US" sz="2400" b="0" strike="noStrike" spc="-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t-EE" sz="2400" b="0" strike="noStrike" spc="-1" dirty="0">
                <a:solidFill>
                  <a:srgbClr val="CC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chati-ekraani</a:t>
            </a:r>
            <a:endParaRPr lang="en-US" sz="2400" b="0" strike="noStrike" spc="-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t-EE" sz="2400" b="0" strike="noStrike" spc="-1" dirty="0">
                <a:solidFill>
                  <a:srgbClr val="CC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taga on inimene</a:t>
            </a:r>
            <a:endParaRPr lang="en-US" sz="2400" b="0" strike="noStrike" spc="-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t-EE" sz="2400" b="0" strike="noStrike" spc="-1" dirty="0">
                <a:solidFill>
                  <a:srgbClr val="CC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või programm?</a:t>
            </a:r>
            <a:endParaRPr lang="en-US" sz="2400" b="0" strike="noStrike" spc="-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1" name="CustomShape 16"/>
          <p:cNvSpPr/>
          <p:nvPr/>
        </p:nvSpPr>
        <p:spPr>
          <a:xfrm>
            <a:off x="8370720" y="1295280"/>
            <a:ext cx="1654597" cy="4095609"/>
          </a:xfrm>
          <a:prstGeom prst="roundRect">
            <a:avLst>
              <a:gd name="adj" fmla="val 79"/>
            </a:avLst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6800" rIns="90000" bIns="46800">
            <a:spAutoFit/>
          </a:bodyPr>
          <a:lstStyle/>
          <a:p>
            <a:pPr>
              <a:lnSpc>
                <a:spcPct val="100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t-EE" sz="2000" b="0" strike="noStrike" spc="-1" dirty="0">
                <a:solidFill>
                  <a:srgbClr val="CC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Turing:</a:t>
            </a:r>
            <a:endParaRPr lang="en-US" sz="2000" b="0" strike="noStrike" spc="-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t-EE" sz="2000" b="0" strike="noStrike" spc="-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Kui katsetajad</a:t>
            </a:r>
            <a:endParaRPr lang="en-US" sz="2000" b="0" strike="noStrike" spc="-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t-EE" sz="2000" b="0" strike="noStrike" spc="-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ei suuda ära</a:t>
            </a:r>
            <a:endParaRPr lang="en-US" sz="2000" b="0" strike="noStrike" spc="-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t-EE" sz="2000" b="0" strike="noStrike" spc="-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arvata (st</a:t>
            </a:r>
            <a:endParaRPr lang="en-US" sz="2000" b="0" strike="noStrike" spc="-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t-EE" sz="2000" b="0" strike="noStrike" spc="-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ära-arvamise</a:t>
            </a:r>
            <a:endParaRPr lang="en-US" sz="2000" b="0" strike="noStrike" spc="-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t-EE" sz="2000" b="0" strike="noStrike" spc="-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sagedus on </a:t>
            </a:r>
            <a:endParaRPr lang="en-US" sz="2000" b="0" strike="noStrike" spc="-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t-EE" sz="2000" b="0" strike="noStrike" spc="-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50% ja 50%</a:t>
            </a:r>
            <a:endParaRPr lang="en-US" sz="2000" b="0" strike="noStrike" spc="-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t-EE" sz="2000" b="0" strike="noStrike" spc="-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eksitakse), siis</a:t>
            </a:r>
            <a:endParaRPr lang="en-US" sz="2000" b="0" strike="noStrike" spc="-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t-EE" sz="2000" b="0" strike="noStrike" spc="-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on jutlev </a:t>
            </a:r>
            <a:endParaRPr lang="en-US" sz="2000" b="0" strike="noStrike" spc="-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t-EE" sz="2000" b="0" strike="noStrike" spc="-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masin</a:t>
            </a:r>
            <a:endParaRPr lang="en-US" sz="2000" b="0" strike="noStrike" spc="-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t-EE" sz="2000" b="1" strike="noStrike" spc="-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päriselt</a:t>
            </a:r>
            <a:endParaRPr lang="en-US" sz="2000" b="0" strike="noStrike" spc="-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t-EE" sz="2000" b="0" strike="noStrike" spc="-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intelligentne</a:t>
            </a:r>
            <a:r>
              <a:rPr lang="et-EE" sz="2000" b="0" strike="noStrike" spc="-1" dirty="0">
                <a:solidFill>
                  <a:srgbClr val="CC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US" sz="2000" b="0" strike="noStrike" spc="-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endParaRPr lang="en-US" sz="2000" b="0" strike="noStrike" spc="-1" dirty="0">
              <a:latin typeface="Arial"/>
            </a:endParaRP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TextShape 1"/>
          <p:cNvSpPr/>
          <p:nvPr/>
        </p:nvSpPr>
        <p:spPr>
          <a:xfrm>
            <a:off x="828000" y="1521000"/>
            <a:ext cx="10514880" cy="4350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rmAutofit/>
          </a:bodyPr>
          <a:lstStyle/>
          <a:p>
            <a:pPr defTabSz="914400">
              <a:lnSpc>
                <a:spcPct val="100000"/>
              </a:lnSpc>
            </a:pPr>
            <a:r>
              <a:rPr lang="en-US" sz="2400" spc="-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  <a:endParaRPr lang="en-US" sz="2400" b="0" strike="noStrike" spc="-1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EEA814-9891-45DF-9A7B-66A1D8DCA3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736242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TextShape 1"/>
          <p:cNvSpPr/>
          <p:nvPr/>
        </p:nvSpPr>
        <p:spPr>
          <a:xfrm>
            <a:off x="828000" y="1521000"/>
            <a:ext cx="10514880" cy="4350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rmAutofit/>
          </a:bodyPr>
          <a:lstStyle/>
          <a:p>
            <a:pPr defTabSz="914400">
              <a:lnSpc>
                <a:spcPct val="100000"/>
              </a:lnSpc>
            </a:pPr>
            <a:endParaRPr lang="en-US" sz="2400" b="0" strike="noStrike" spc="-1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5F633F7-1117-4FE8-8050-E84EC85C1E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7206" y="193496"/>
            <a:ext cx="6355423" cy="6355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876731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TextShape 1"/>
          <p:cNvSpPr/>
          <p:nvPr/>
        </p:nvSpPr>
        <p:spPr>
          <a:xfrm>
            <a:off x="828000" y="1521000"/>
            <a:ext cx="10514880" cy="4350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rmAutofit/>
          </a:bodyPr>
          <a:lstStyle/>
          <a:p>
            <a:pPr defTabSz="914400">
              <a:lnSpc>
                <a:spcPct val="100000"/>
              </a:lnSpc>
            </a:pPr>
            <a:endParaRPr lang="en-US" sz="2400" b="0" strike="noStrike" spc="-1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047786-F26F-4654-B3FD-F14EDB3A31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52546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TextShape 1"/>
          <p:cNvSpPr/>
          <p:nvPr/>
        </p:nvSpPr>
        <p:spPr>
          <a:xfrm>
            <a:off x="828000" y="1521000"/>
            <a:ext cx="10514880" cy="4350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rmAutofit/>
          </a:bodyPr>
          <a:lstStyle/>
          <a:p>
            <a:pPr defTabSz="914400">
              <a:lnSpc>
                <a:spcPct val="100000"/>
              </a:lnSpc>
            </a:pPr>
            <a:endParaRPr lang="en-US" sz="2400" b="0" strike="noStrike" spc="-1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DCF1D5-686B-4085-B57C-B820156530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6611" y="0"/>
            <a:ext cx="629877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434453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2"/>
          <p:cNvSpPr>
            <a:spLocks noGrp="1"/>
          </p:cNvSpPr>
          <p:nvPr>
            <p:ph/>
          </p:nvPr>
        </p:nvSpPr>
        <p:spPr>
          <a:xfrm>
            <a:off x="609755" y="1604399"/>
            <a:ext cx="10970865" cy="3976383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defTabSz="1105875">
              <a:lnSpc>
                <a:spcPct val="100000"/>
              </a:lnSpc>
              <a:spcBef>
                <a:spcPts val="1714"/>
              </a:spcBef>
              <a:tabLst>
                <a:tab pos="0" algn="l"/>
              </a:tabLst>
            </a:pPr>
            <a:endParaRPr lang="en-US" sz="3870" spc="-1">
              <a:solidFill>
                <a:schemeClr val="dk1"/>
              </a:solidFill>
              <a:latin typeface="Arial"/>
            </a:endParaRPr>
          </a:p>
          <a:p>
            <a:pPr marL="522461" defTabSz="1105875">
              <a:lnSpc>
                <a:spcPct val="100000"/>
              </a:lnSpc>
              <a:spcBef>
                <a:spcPts val="1714"/>
              </a:spcBef>
              <a:tabLst>
                <a:tab pos="0" algn="l"/>
              </a:tabLst>
            </a:pPr>
            <a:endParaRPr lang="en-US" sz="3870" spc="-1">
              <a:solidFill>
                <a:schemeClr val="dk1"/>
              </a:solidFill>
              <a:latin typeface="Arial"/>
            </a:endParaRPr>
          </a:p>
          <a:p>
            <a:pPr defTabSz="1105875">
              <a:lnSpc>
                <a:spcPct val="100000"/>
              </a:lnSpc>
              <a:spcBef>
                <a:spcPts val="1714"/>
              </a:spcBef>
              <a:tabLst>
                <a:tab pos="0" algn="l"/>
              </a:tabLst>
            </a:pPr>
            <a:endParaRPr lang="en-US" sz="3870" spc="-1">
              <a:solidFill>
                <a:schemeClr val="dk1"/>
              </a:solidFill>
              <a:latin typeface="Arial"/>
            </a:endParaRPr>
          </a:p>
        </p:txBody>
      </p:sp>
      <p:cxnSp>
        <p:nvCxnSpPr>
          <p:cNvPr id="32" name="Straight Arrow Connector 2"/>
          <p:cNvCxnSpPr>
            <a:cxnSpLocks/>
          </p:cNvCxnSpPr>
          <p:nvPr/>
        </p:nvCxnSpPr>
        <p:spPr>
          <a:xfrm flipV="1">
            <a:off x="4371058" y="3879728"/>
            <a:ext cx="5539420" cy="167624"/>
          </a:xfrm>
          <a:prstGeom prst="straightConnector1">
            <a:avLst/>
          </a:prstGeom>
          <a:ln>
            <a:noFill/>
          </a:ln>
        </p:spPr>
      </p:cxnSp>
      <p:cxnSp>
        <p:nvCxnSpPr>
          <p:cNvPr id="33" name="Straight Arrow Connector 4"/>
          <p:cNvCxnSpPr>
            <a:cxnSpLocks/>
          </p:cNvCxnSpPr>
          <p:nvPr/>
        </p:nvCxnSpPr>
        <p:spPr>
          <a:xfrm>
            <a:off x="5248361" y="1515580"/>
            <a:ext cx="71839" cy="4876762"/>
          </a:xfrm>
          <a:prstGeom prst="straightConnector1">
            <a:avLst/>
          </a:prstGeom>
          <a:ln w="28575">
            <a:solidFill>
              <a:srgbClr val="0369A3"/>
            </a:solidFill>
            <a:headEnd type="triangle" w="med" len="med"/>
            <a:tailEnd type="triangle" w="med" len="med"/>
          </a:ln>
        </p:spPr>
      </p:cxnSp>
      <p:sp>
        <p:nvSpPr>
          <p:cNvPr id="34" name="TextBox 8"/>
          <p:cNvSpPr/>
          <p:nvPr/>
        </p:nvSpPr>
        <p:spPr>
          <a:xfrm>
            <a:off x="2869410" y="5945636"/>
            <a:ext cx="2282564" cy="444937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108847" tIns="54423" rIns="108847" bIns="54423" anchor="t">
            <a:spAutoFit/>
          </a:bodyPr>
          <a:lstStyle/>
          <a:p>
            <a:pPr defTabSz="1105875"/>
            <a:r>
              <a:rPr lang="en-US" sz="2177" spc="-1">
                <a:solidFill>
                  <a:schemeClr val="dk1"/>
                </a:solidFill>
                <a:latin typeface="Arial"/>
                <a:ea typeface="DejaVu Sans"/>
              </a:rPr>
              <a:t>Dangerous / bad</a:t>
            </a:r>
            <a:endParaRPr lang="en-US" sz="2177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5" name="TextBox 15"/>
          <p:cNvSpPr/>
          <p:nvPr/>
        </p:nvSpPr>
        <p:spPr>
          <a:xfrm>
            <a:off x="3010476" y="1526465"/>
            <a:ext cx="2034227" cy="444937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108847" tIns="54423" rIns="108847" bIns="54423" anchor="t">
            <a:spAutoFit/>
          </a:bodyPr>
          <a:lstStyle/>
          <a:p>
            <a:pPr defTabSz="1105875"/>
            <a:r>
              <a:rPr lang="en-US" sz="2177" spc="-1">
                <a:solidFill>
                  <a:schemeClr val="dk1"/>
                </a:solidFill>
                <a:latin typeface="Arial"/>
                <a:ea typeface="DejaVu Sans"/>
              </a:rPr>
              <a:t>Good / aligned</a:t>
            </a:r>
            <a:endParaRPr lang="en-US" sz="2177" spc="-1">
              <a:solidFill>
                <a:srgbClr val="000000"/>
              </a:solidFill>
              <a:latin typeface="Arial"/>
            </a:endParaRPr>
          </a:p>
        </p:txBody>
      </p:sp>
      <p:cxnSp>
        <p:nvCxnSpPr>
          <p:cNvPr id="36" name="Straight Arrow Connector 16"/>
          <p:cNvCxnSpPr>
            <a:cxnSpLocks/>
          </p:cNvCxnSpPr>
          <p:nvPr/>
        </p:nvCxnSpPr>
        <p:spPr>
          <a:xfrm>
            <a:off x="1086938" y="3693382"/>
            <a:ext cx="9128745" cy="40926"/>
          </a:xfrm>
          <a:prstGeom prst="straightConnector1">
            <a:avLst/>
          </a:prstGeom>
          <a:ln w="28575">
            <a:solidFill>
              <a:srgbClr val="0369A3"/>
            </a:solidFill>
            <a:headEnd type="triangle" w="med" len="med"/>
            <a:tailEnd type="triangle" w="med" len="med"/>
          </a:ln>
        </p:spPr>
      </p:cxnSp>
      <p:sp>
        <p:nvSpPr>
          <p:cNvPr id="37" name="TextBox 20"/>
          <p:cNvSpPr/>
          <p:nvPr/>
        </p:nvSpPr>
        <p:spPr>
          <a:xfrm>
            <a:off x="873164" y="3901497"/>
            <a:ext cx="2990450" cy="444937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108847" tIns="54423" rIns="108847" bIns="54423" anchor="t">
            <a:spAutoFit/>
          </a:bodyPr>
          <a:lstStyle/>
          <a:p>
            <a:pPr defTabSz="1105875"/>
            <a:r>
              <a:rPr lang="en-US" sz="2177" spc="-1">
                <a:solidFill>
                  <a:schemeClr val="dk1"/>
                </a:solidFill>
                <a:latin typeface="Arial"/>
                <a:ea typeface="DejaVu Sans"/>
              </a:rPr>
              <a:t>Easy, achievable soon</a:t>
            </a:r>
            <a:endParaRPr lang="en-US" sz="2177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8" name="TextBox 21"/>
          <p:cNvSpPr/>
          <p:nvPr/>
        </p:nvSpPr>
        <p:spPr>
          <a:xfrm>
            <a:off x="7977798" y="3901497"/>
            <a:ext cx="2778854" cy="444937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108847" tIns="54423" rIns="108847" bIns="54423" anchor="t">
            <a:spAutoFit/>
          </a:bodyPr>
          <a:lstStyle/>
          <a:p>
            <a:pPr defTabSz="1105875"/>
            <a:r>
              <a:rPr lang="en-US" sz="2177" spc="-1">
                <a:solidFill>
                  <a:schemeClr val="dk1"/>
                </a:solidFill>
                <a:latin typeface="Arial"/>
                <a:ea typeface="DejaVu Sans"/>
              </a:rPr>
              <a:t>Hard, not achievable</a:t>
            </a:r>
            <a:endParaRPr lang="en-US" sz="2177" spc="-1">
              <a:solidFill>
                <a:srgbClr val="000000"/>
              </a:solidFill>
              <a:latin typeface="Arial"/>
            </a:endParaRPr>
          </a:p>
        </p:txBody>
      </p:sp>
      <p:cxnSp>
        <p:nvCxnSpPr>
          <p:cNvPr id="39" name="Straight Arrow Connector 22"/>
          <p:cNvCxnSpPr>
            <a:cxnSpLocks/>
          </p:cNvCxnSpPr>
          <p:nvPr/>
        </p:nvCxnSpPr>
        <p:spPr>
          <a:xfrm flipH="1">
            <a:off x="1878035" y="1526029"/>
            <a:ext cx="6716705" cy="4361265"/>
          </a:xfrm>
          <a:prstGeom prst="straightConnector1">
            <a:avLst/>
          </a:prstGeom>
          <a:ln w="28575">
            <a:solidFill>
              <a:srgbClr val="0369A3"/>
            </a:solidFill>
            <a:prstDash val="dashDot"/>
            <a:headEnd type="triangle" w="med" len="med"/>
            <a:tailEnd type="triangle" w="med" len="med"/>
          </a:ln>
        </p:spPr>
      </p:cxnSp>
      <p:sp>
        <p:nvSpPr>
          <p:cNvPr id="40" name="TextBox 25"/>
          <p:cNvSpPr/>
          <p:nvPr/>
        </p:nvSpPr>
        <p:spPr>
          <a:xfrm>
            <a:off x="409913" y="5885552"/>
            <a:ext cx="2388106" cy="779964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108847" tIns="54423" rIns="108847" bIns="54423" anchor="t">
            <a:spAutoFit/>
          </a:bodyPr>
          <a:lstStyle/>
          <a:p>
            <a:pPr defTabSz="1105875"/>
            <a:r>
              <a:rPr lang="en-US" sz="2177" spc="-1">
                <a:solidFill>
                  <a:schemeClr val="dk1"/>
                </a:solidFill>
                <a:latin typeface="Arial"/>
                <a:ea typeface="DejaVu Sans"/>
              </a:rPr>
              <a:t>Neural / system 1</a:t>
            </a:r>
            <a:endParaRPr lang="en-US" sz="2177" spc="-1">
              <a:solidFill>
                <a:srgbClr val="000000"/>
              </a:solidFill>
              <a:latin typeface="Arial"/>
            </a:endParaRPr>
          </a:p>
          <a:p>
            <a:pPr defTabSz="1105875"/>
            <a:r>
              <a:rPr lang="en-US" sz="2177" spc="-1">
                <a:solidFill>
                  <a:schemeClr val="dk1"/>
                </a:solidFill>
                <a:latin typeface="Arial"/>
                <a:ea typeface="DejaVu Sans"/>
              </a:rPr>
              <a:t>crucial</a:t>
            </a:r>
            <a:endParaRPr lang="en-US" sz="2177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1" name="TextBox 26"/>
          <p:cNvSpPr/>
          <p:nvPr/>
        </p:nvSpPr>
        <p:spPr>
          <a:xfrm>
            <a:off x="8485894" y="1712810"/>
            <a:ext cx="2697229" cy="779964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108847" tIns="54423" rIns="108847" bIns="54423" anchor="t">
            <a:spAutoFit/>
          </a:bodyPr>
          <a:lstStyle/>
          <a:p>
            <a:pPr defTabSz="1105875"/>
            <a:r>
              <a:rPr lang="en-US" sz="2177" spc="-1">
                <a:solidFill>
                  <a:schemeClr val="dk1"/>
                </a:solidFill>
                <a:latin typeface="Arial"/>
                <a:ea typeface="DejaVu Sans"/>
              </a:rPr>
              <a:t>Symbolic / system 2</a:t>
            </a:r>
            <a:endParaRPr lang="en-US" sz="2177" spc="-1">
              <a:solidFill>
                <a:srgbClr val="000000"/>
              </a:solidFill>
              <a:latin typeface="Arial"/>
            </a:endParaRPr>
          </a:p>
          <a:p>
            <a:pPr defTabSz="1105875"/>
            <a:r>
              <a:rPr lang="en-US" sz="2177" spc="-1">
                <a:solidFill>
                  <a:schemeClr val="dk1"/>
                </a:solidFill>
                <a:latin typeface="Arial"/>
                <a:ea typeface="DejaVu Sans"/>
              </a:rPr>
              <a:t>crucial</a:t>
            </a:r>
            <a:endParaRPr lang="en-US" sz="2177" spc="-1">
              <a:solidFill>
                <a:srgbClr val="000000"/>
              </a:solidFill>
              <a:latin typeface="Arial"/>
            </a:endParaRPr>
          </a:p>
        </p:txBody>
      </p:sp>
      <p:cxnSp>
        <p:nvCxnSpPr>
          <p:cNvPr id="42" name="Straight Arrow Connector 27"/>
          <p:cNvCxnSpPr>
            <a:cxnSpLocks/>
          </p:cNvCxnSpPr>
          <p:nvPr/>
        </p:nvCxnSpPr>
        <p:spPr>
          <a:xfrm flipH="1" flipV="1">
            <a:off x="1086938" y="2159081"/>
            <a:ext cx="8928468" cy="3317644"/>
          </a:xfrm>
          <a:prstGeom prst="straightConnector1">
            <a:avLst/>
          </a:prstGeom>
          <a:ln w="28575">
            <a:solidFill>
              <a:srgbClr val="0369A3"/>
            </a:solidFill>
            <a:prstDash val="dashDot"/>
            <a:headEnd type="triangle" w="med" len="med"/>
            <a:tailEnd type="triangle" w="med" len="med"/>
          </a:ln>
        </p:spPr>
      </p:cxnSp>
      <p:sp>
        <p:nvSpPr>
          <p:cNvPr id="43" name="TextBox 30"/>
          <p:cNvSpPr/>
          <p:nvPr/>
        </p:nvSpPr>
        <p:spPr>
          <a:xfrm>
            <a:off x="271024" y="1358841"/>
            <a:ext cx="1830774" cy="779964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108847" tIns="54423" rIns="108847" bIns="54423" anchor="t">
            <a:spAutoFit/>
          </a:bodyPr>
          <a:lstStyle/>
          <a:p>
            <a:pPr defTabSz="1105875"/>
            <a:r>
              <a:rPr lang="en-US" sz="2177" spc="-1">
                <a:solidFill>
                  <a:schemeClr val="dk1"/>
                </a:solidFill>
                <a:latin typeface="Arial"/>
                <a:ea typeface="DejaVu Sans"/>
              </a:rPr>
              <a:t>Current tech </a:t>
            </a:r>
            <a:endParaRPr lang="en-US" sz="2177" spc="-1">
              <a:solidFill>
                <a:srgbClr val="000000"/>
              </a:solidFill>
              <a:latin typeface="Arial"/>
            </a:endParaRPr>
          </a:p>
          <a:p>
            <a:pPr defTabSz="1105875"/>
            <a:r>
              <a:rPr lang="en-US" sz="2177" spc="-1">
                <a:solidFill>
                  <a:schemeClr val="dk1"/>
                </a:solidFill>
                <a:latin typeface="Arial"/>
                <a:ea typeface="DejaVu Sans"/>
              </a:rPr>
              <a:t>sufficient</a:t>
            </a:r>
            <a:endParaRPr lang="en-US" sz="2177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4" name="TextBox 31"/>
          <p:cNvSpPr/>
          <p:nvPr/>
        </p:nvSpPr>
        <p:spPr>
          <a:xfrm>
            <a:off x="8819835" y="5582524"/>
            <a:ext cx="2080842" cy="444937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108847" tIns="54423" rIns="108847" bIns="54423" anchor="t">
            <a:spAutoFit/>
          </a:bodyPr>
          <a:lstStyle/>
          <a:p>
            <a:pPr defTabSz="1105875"/>
            <a:r>
              <a:rPr lang="en-US" sz="2177" spc="-1">
                <a:solidFill>
                  <a:schemeClr val="dk1"/>
                </a:solidFill>
                <a:latin typeface="Arial"/>
                <a:ea typeface="DejaVu Sans"/>
              </a:rPr>
              <a:t>Need new tech</a:t>
            </a:r>
            <a:endParaRPr lang="en-US" sz="2177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5" name="TextBox 32"/>
          <p:cNvSpPr/>
          <p:nvPr/>
        </p:nvSpPr>
        <p:spPr>
          <a:xfrm>
            <a:off x="297583" y="3113013"/>
            <a:ext cx="1459390" cy="444937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108847" tIns="54423" rIns="108847" bIns="54423" anchor="t">
            <a:spAutoFit/>
          </a:bodyPr>
          <a:lstStyle/>
          <a:p>
            <a:pPr defTabSz="1105875"/>
            <a:r>
              <a:rPr lang="en-US" sz="2177" spc="-1">
                <a:solidFill>
                  <a:srgbClr val="FF0000"/>
                </a:solidFill>
                <a:latin typeface="Arial"/>
                <a:ea typeface="DejaVu Sans"/>
              </a:rPr>
              <a:t>Sutskever</a:t>
            </a:r>
            <a:endParaRPr lang="en-US" sz="2177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6" name="TextBox 33"/>
          <p:cNvSpPr/>
          <p:nvPr/>
        </p:nvSpPr>
        <p:spPr>
          <a:xfrm>
            <a:off x="3334838" y="1213858"/>
            <a:ext cx="1709330" cy="444937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108847" tIns="54423" rIns="108847" bIns="54423" anchor="t">
            <a:spAutoFit/>
          </a:bodyPr>
          <a:lstStyle/>
          <a:p>
            <a:pPr defTabSz="1105875"/>
            <a:r>
              <a:rPr lang="en-US" sz="2177" spc="-1">
                <a:solidFill>
                  <a:srgbClr val="FF0000"/>
                </a:solidFill>
                <a:latin typeface="Arial"/>
                <a:ea typeface="DejaVu Sans"/>
              </a:rPr>
              <a:t>Andreessen</a:t>
            </a:r>
            <a:endParaRPr lang="en-US" sz="2177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7" name="TextBox 34"/>
          <p:cNvSpPr/>
          <p:nvPr/>
        </p:nvSpPr>
        <p:spPr>
          <a:xfrm>
            <a:off x="2258128" y="5469324"/>
            <a:ext cx="1615523" cy="444937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108847" tIns="54423" rIns="108847" bIns="54423" anchor="t">
            <a:spAutoFit/>
          </a:bodyPr>
          <a:lstStyle/>
          <a:p>
            <a:pPr defTabSz="1105875"/>
            <a:r>
              <a:rPr lang="en-US" sz="2177" spc="-1">
                <a:solidFill>
                  <a:srgbClr val="FF0000"/>
                </a:solidFill>
                <a:latin typeface="Arial"/>
                <a:ea typeface="DejaVu Sans"/>
              </a:rPr>
              <a:t>Yudkowsky</a:t>
            </a:r>
            <a:endParaRPr lang="en-US" sz="2177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8" name="TextBox 35"/>
          <p:cNvSpPr/>
          <p:nvPr/>
        </p:nvSpPr>
        <p:spPr>
          <a:xfrm>
            <a:off x="6902829" y="5134511"/>
            <a:ext cx="1138100" cy="444937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08847" tIns="54423" rIns="108847" bIns="54423" anchor="t">
            <a:spAutoFit/>
          </a:bodyPr>
          <a:lstStyle/>
          <a:p>
            <a:pPr defTabSz="1105875"/>
            <a:r>
              <a:rPr lang="en-US" sz="2177" spc="-1">
                <a:solidFill>
                  <a:srgbClr val="FF0000"/>
                </a:solidFill>
                <a:latin typeface="Arial"/>
                <a:ea typeface="DejaVu Sans"/>
              </a:rPr>
              <a:t>Marcus</a:t>
            </a:r>
            <a:endParaRPr lang="en-US" sz="2177" spc="-1">
              <a:solidFill>
                <a:srgbClr val="000000"/>
              </a:solidFill>
              <a:latin typeface="Arial"/>
            </a:endParaRPr>
          </a:p>
        </p:txBody>
      </p:sp>
      <p:cxnSp>
        <p:nvCxnSpPr>
          <p:cNvPr id="49" name="Straight Arrow Connector 23"/>
          <p:cNvCxnSpPr>
            <a:cxnSpLocks/>
          </p:cNvCxnSpPr>
          <p:nvPr/>
        </p:nvCxnSpPr>
        <p:spPr>
          <a:xfrm flipH="1">
            <a:off x="1015535" y="2650197"/>
            <a:ext cx="8003707" cy="2331058"/>
          </a:xfrm>
          <a:prstGeom prst="straightConnector1">
            <a:avLst/>
          </a:prstGeom>
          <a:ln w="28575">
            <a:solidFill>
              <a:srgbClr val="0369A3"/>
            </a:solidFill>
            <a:prstDash val="dashDot"/>
            <a:headEnd type="triangle" w="med" len="med"/>
            <a:tailEnd type="triangle" w="med" len="med"/>
          </a:ln>
        </p:spPr>
      </p:cxnSp>
      <p:sp>
        <p:nvSpPr>
          <p:cNvPr id="50" name="TextBox 24"/>
          <p:cNvSpPr/>
          <p:nvPr/>
        </p:nvSpPr>
        <p:spPr>
          <a:xfrm>
            <a:off x="105142" y="4902450"/>
            <a:ext cx="1953693" cy="89147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108847" tIns="54423" rIns="108847" bIns="54423" anchor="t">
            <a:spAutoFit/>
          </a:bodyPr>
          <a:lstStyle/>
          <a:p>
            <a:pPr defTabSz="1105875"/>
            <a:r>
              <a:rPr lang="en-US" sz="1693" spc="-1">
                <a:solidFill>
                  <a:schemeClr val="dk1"/>
                </a:solidFill>
                <a:latin typeface="Arial"/>
                <a:ea typeface="DejaVu Sans"/>
              </a:rPr>
              <a:t>Internal stuff</a:t>
            </a:r>
            <a:endParaRPr lang="en-US" sz="1693" spc="-1">
              <a:solidFill>
                <a:srgbClr val="000000"/>
              </a:solidFill>
              <a:latin typeface="Arial"/>
            </a:endParaRPr>
          </a:p>
          <a:p>
            <a:pPr defTabSz="1105875"/>
            <a:r>
              <a:rPr lang="en-US" sz="1693" spc="-1">
                <a:solidFill>
                  <a:schemeClr val="dk1"/>
                </a:solidFill>
                <a:latin typeface="Arial"/>
                <a:ea typeface="DejaVu Sans"/>
              </a:rPr>
              <a:t>enough: body not </a:t>
            </a:r>
            <a:endParaRPr lang="en-US" sz="1693" spc="-1">
              <a:solidFill>
                <a:srgbClr val="000000"/>
              </a:solidFill>
              <a:latin typeface="Arial"/>
            </a:endParaRPr>
          </a:p>
          <a:p>
            <a:pPr defTabSz="1105875"/>
            <a:r>
              <a:rPr lang="en-US" sz="1693" spc="-1">
                <a:solidFill>
                  <a:schemeClr val="dk1"/>
                </a:solidFill>
                <a:latin typeface="Arial"/>
                <a:ea typeface="DejaVu Sans"/>
              </a:rPr>
              <a:t>needed</a:t>
            </a:r>
            <a:endParaRPr lang="en-US" sz="1693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1" name="TextBox 28"/>
          <p:cNvSpPr/>
          <p:nvPr/>
        </p:nvSpPr>
        <p:spPr>
          <a:xfrm>
            <a:off x="8150646" y="2729873"/>
            <a:ext cx="2279936" cy="630949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108847" tIns="54423" rIns="108847" bIns="54423" anchor="t">
            <a:spAutoFit/>
          </a:bodyPr>
          <a:lstStyle/>
          <a:p>
            <a:pPr defTabSz="1105875"/>
            <a:r>
              <a:rPr lang="en-US" sz="1693" spc="-1">
                <a:solidFill>
                  <a:schemeClr val="dk1"/>
                </a:solidFill>
                <a:latin typeface="Arial"/>
                <a:ea typeface="DejaVu Sans"/>
              </a:rPr>
              <a:t>Physical capabilities /</a:t>
            </a:r>
            <a:endParaRPr lang="en-US" sz="1693" spc="-1">
              <a:solidFill>
                <a:srgbClr val="000000"/>
              </a:solidFill>
              <a:latin typeface="Arial"/>
            </a:endParaRPr>
          </a:p>
          <a:p>
            <a:pPr defTabSz="1105875"/>
            <a:r>
              <a:rPr lang="en-US" sz="1693" spc="-1">
                <a:solidFill>
                  <a:schemeClr val="dk1"/>
                </a:solidFill>
                <a:latin typeface="Arial"/>
                <a:ea typeface="DejaVu Sans"/>
              </a:rPr>
              <a:t>external tools crucial</a:t>
            </a:r>
            <a:endParaRPr lang="en-US" sz="1693" spc="-1">
              <a:solidFill>
                <a:srgbClr val="000000"/>
              </a:solidFill>
              <a:latin typeface="Arial"/>
            </a:endParaRPr>
          </a:p>
        </p:txBody>
      </p:sp>
      <p:cxnSp>
        <p:nvCxnSpPr>
          <p:cNvPr id="52" name="Straight Arrow Connector 29"/>
          <p:cNvCxnSpPr>
            <a:cxnSpLocks/>
          </p:cNvCxnSpPr>
          <p:nvPr/>
        </p:nvCxnSpPr>
        <p:spPr>
          <a:xfrm flipH="1">
            <a:off x="405123" y="3042044"/>
            <a:ext cx="10659128" cy="1397590"/>
          </a:xfrm>
          <a:prstGeom prst="straightConnector1">
            <a:avLst/>
          </a:prstGeom>
          <a:ln w="28575">
            <a:solidFill>
              <a:srgbClr val="0369A3"/>
            </a:solidFill>
            <a:prstDash val="dashDot"/>
            <a:headEnd type="triangle" w="med" len="med"/>
            <a:tailEnd type="triangle" w="med" len="med"/>
          </a:ln>
        </p:spPr>
      </p:cxnSp>
      <p:sp>
        <p:nvSpPr>
          <p:cNvPr id="53" name="TextBox 36"/>
          <p:cNvSpPr/>
          <p:nvPr/>
        </p:nvSpPr>
        <p:spPr>
          <a:xfrm>
            <a:off x="79454" y="3710798"/>
            <a:ext cx="940402" cy="630949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108847" tIns="54423" rIns="108847" bIns="54423" anchor="t">
            <a:spAutoFit/>
          </a:bodyPr>
          <a:lstStyle/>
          <a:p>
            <a:pPr defTabSz="1105875"/>
            <a:r>
              <a:rPr lang="en-US" sz="1693" spc="-1">
                <a:solidFill>
                  <a:schemeClr val="dk1"/>
                </a:solidFill>
                <a:latin typeface="Arial"/>
                <a:ea typeface="DejaVu Sans"/>
              </a:rPr>
              <a:t>Text </a:t>
            </a:r>
            <a:endParaRPr lang="en-US" sz="1693" spc="-1">
              <a:solidFill>
                <a:srgbClr val="000000"/>
              </a:solidFill>
              <a:latin typeface="Arial"/>
            </a:endParaRPr>
          </a:p>
          <a:p>
            <a:pPr defTabSz="1105875"/>
            <a:r>
              <a:rPr lang="en-US" sz="1693" spc="-1">
                <a:solidFill>
                  <a:schemeClr val="dk1"/>
                </a:solidFill>
                <a:latin typeface="Arial"/>
                <a:ea typeface="DejaVu Sans"/>
              </a:rPr>
              <a:t>enough</a:t>
            </a:r>
            <a:endParaRPr lang="en-US" sz="1693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4" name="TextBox 37"/>
          <p:cNvSpPr/>
          <p:nvPr/>
        </p:nvSpPr>
        <p:spPr>
          <a:xfrm>
            <a:off x="10495637" y="3112577"/>
            <a:ext cx="1504531" cy="630949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108847" tIns="54423" rIns="108847" bIns="54423" anchor="t">
            <a:spAutoFit/>
          </a:bodyPr>
          <a:lstStyle/>
          <a:p>
            <a:pPr defTabSz="1105875"/>
            <a:r>
              <a:rPr lang="en-US" sz="1693" spc="-1">
                <a:solidFill>
                  <a:schemeClr val="dk1"/>
                </a:solidFill>
                <a:latin typeface="Arial"/>
                <a:ea typeface="DejaVu Sans"/>
              </a:rPr>
              <a:t>Vision / video</a:t>
            </a:r>
            <a:endParaRPr lang="en-US" sz="1693" spc="-1">
              <a:solidFill>
                <a:srgbClr val="000000"/>
              </a:solidFill>
              <a:latin typeface="Arial"/>
            </a:endParaRPr>
          </a:p>
          <a:p>
            <a:pPr defTabSz="1105875"/>
            <a:r>
              <a:rPr lang="en-US" sz="1693" spc="-1">
                <a:solidFill>
                  <a:schemeClr val="dk1"/>
                </a:solidFill>
                <a:latin typeface="Arial"/>
                <a:ea typeface="DejaVu Sans"/>
              </a:rPr>
              <a:t>Necessary:</a:t>
            </a:r>
            <a:endParaRPr lang="en-US" sz="1693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5" name="TextBox 38"/>
          <p:cNvSpPr/>
          <p:nvPr/>
        </p:nvSpPr>
        <p:spPr>
          <a:xfrm>
            <a:off x="10706799" y="3629381"/>
            <a:ext cx="1275302" cy="444937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108847" tIns="54423" rIns="108847" bIns="54423" anchor="t">
            <a:spAutoFit/>
          </a:bodyPr>
          <a:lstStyle/>
          <a:p>
            <a:pPr defTabSz="1105875"/>
            <a:r>
              <a:rPr lang="en-US" sz="2177" spc="-1">
                <a:solidFill>
                  <a:srgbClr val="FF0000"/>
                </a:solidFill>
                <a:latin typeface="Arial"/>
                <a:ea typeface="DejaVu Sans"/>
              </a:rPr>
              <a:t>LeCun 2</a:t>
            </a:r>
            <a:endParaRPr lang="en-US" sz="2177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6" name="TextBox 39"/>
          <p:cNvSpPr/>
          <p:nvPr/>
        </p:nvSpPr>
        <p:spPr>
          <a:xfrm>
            <a:off x="6018125" y="2235709"/>
            <a:ext cx="1089353" cy="444937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108847" tIns="54423" rIns="108847" bIns="54423" anchor="t">
            <a:spAutoFit/>
          </a:bodyPr>
          <a:lstStyle/>
          <a:p>
            <a:pPr defTabSz="1105875"/>
            <a:r>
              <a:rPr lang="en-US" sz="2177" spc="-1">
                <a:solidFill>
                  <a:srgbClr val="FF0000"/>
                </a:solidFill>
                <a:latin typeface="Arial"/>
                <a:ea typeface="DejaVu Sans"/>
              </a:rPr>
              <a:t>Chollet</a:t>
            </a:r>
            <a:endParaRPr lang="en-US" sz="2177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7" name="TextBox 40"/>
          <p:cNvSpPr/>
          <p:nvPr/>
        </p:nvSpPr>
        <p:spPr>
          <a:xfrm>
            <a:off x="1591986" y="4745276"/>
            <a:ext cx="1026964" cy="444937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108847" tIns="54423" rIns="108847" bIns="54423" anchor="t">
            <a:spAutoFit/>
          </a:bodyPr>
          <a:lstStyle/>
          <a:p>
            <a:pPr defTabSz="1105875"/>
            <a:r>
              <a:rPr lang="en-US" sz="2177" spc="-1">
                <a:solidFill>
                  <a:srgbClr val="FF0000"/>
                </a:solidFill>
                <a:latin typeface="Arial"/>
                <a:ea typeface="DejaVu Sans"/>
              </a:rPr>
              <a:t>Hinton</a:t>
            </a:r>
            <a:endParaRPr lang="en-US" sz="2177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8" name="TextBox 41"/>
          <p:cNvSpPr/>
          <p:nvPr/>
        </p:nvSpPr>
        <p:spPr>
          <a:xfrm>
            <a:off x="4109390" y="2582712"/>
            <a:ext cx="1275302" cy="444937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108847" tIns="54423" rIns="108847" bIns="54423" anchor="t">
            <a:spAutoFit/>
          </a:bodyPr>
          <a:lstStyle/>
          <a:p>
            <a:pPr defTabSz="1105875"/>
            <a:r>
              <a:rPr lang="en-US" sz="2177" spc="-1">
                <a:solidFill>
                  <a:srgbClr val="FF0000"/>
                </a:solidFill>
                <a:latin typeface="Arial"/>
                <a:ea typeface="DejaVu Sans"/>
              </a:rPr>
              <a:t>LeCun 1</a:t>
            </a:r>
            <a:endParaRPr lang="en-US" sz="2177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9" name="TextBox 42"/>
          <p:cNvSpPr/>
          <p:nvPr/>
        </p:nvSpPr>
        <p:spPr>
          <a:xfrm>
            <a:off x="7059568" y="2541785"/>
            <a:ext cx="1411523" cy="444937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08847" tIns="54423" rIns="108847" bIns="54423" anchor="t">
            <a:spAutoFit/>
          </a:bodyPr>
          <a:lstStyle/>
          <a:p>
            <a:pPr defTabSz="1105875"/>
            <a:r>
              <a:rPr lang="en-US" sz="2177" spc="-1">
                <a:solidFill>
                  <a:srgbClr val="FF0000"/>
                </a:solidFill>
                <a:latin typeface="Arial"/>
                <a:ea typeface="DejaVu Sans"/>
              </a:rPr>
              <a:t>Goertzel</a:t>
            </a:r>
            <a:endParaRPr lang="en-US" sz="2177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0" name="TextBox 43"/>
          <p:cNvSpPr/>
          <p:nvPr/>
        </p:nvSpPr>
        <p:spPr>
          <a:xfrm>
            <a:off x="4739830" y="3835318"/>
            <a:ext cx="1260879" cy="444937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08847" tIns="54423" rIns="108847" bIns="54423" anchor="t">
            <a:spAutoFit/>
          </a:bodyPr>
          <a:lstStyle/>
          <a:p>
            <a:pPr defTabSz="1105875"/>
            <a:r>
              <a:rPr lang="en-US" sz="2177" spc="-1">
                <a:solidFill>
                  <a:srgbClr val="FF0000"/>
                </a:solidFill>
                <a:latin typeface="Arial"/>
                <a:ea typeface="DejaVu Sans"/>
              </a:rPr>
              <a:t>Boström</a:t>
            </a:r>
            <a:endParaRPr lang="en-US" sz="2177" spc="-1">
              <a:solidFill>
                <a:srgbClr val="000000"/>
              </a:solidFill>
              <a:latin typeface="Arial"/>
            </a:endParaRPr>
          </a:p>
        </p:txBody>
      </p:sp>
      <p:cxnSp>
        <p:nvCxnSpPr>
          <p:cNvPr id="61" name="Straight Arrow Connector 44"/>
          <p:cNvCxnSpPr>
            <a:cxnSpLocks/>
          </p:cNvCxnSpPr>
          <p:nvPr/>
        </p:nvCxnSpPr>
        <p:spPr>
          <a:xfrm flipH="1" flipV="1">
            <a:off x="3323518" y="2235709"/>
            <a:ext cx="4561107" cy="3889742"/>
          </a:xfrm>
          <a:prstGeom prst="straightConnector1">
            <a:avLst/>
          </a:prstGeom>
          <a:ln w="28575">
            <a:solidFill>
              <a:srgbClr val="0369A3"/>
            </a:solidFill>
            <a:prstDash val="dashDot"/>
            <a:headEnd type="triangle" w="med" len="med"/>
            <a:tailEnd type="triangle" w="med" len="med"/>
          </a:ln>
        </p:spPr>
      </p:cxnSp>
      <p:sp>
        <p:nvSpPr>
          <p:cNvPr id="62" name="TextBox 46"/>
          <p:cNvSpPr/>
          <p:nvPr/>
        </p:nvSpPr>
        <p:spPr>
          <a:xfrm>
            <a:off x="2457535" y="1899156"/>
            <a:ext cx="1569485" cy="630949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108847" tIns="54423" rIns="108847" bIns="54423" anchor="t">
            <a:spAutoFit/>
          </a:bodyPr>
          <a:lstStyle/>
          <a:p>
            <a:pPr defTabSz="1105875"/>
            <a:r>
              <a:rPr lang="en-US" sz="1693" spc="-1">
                <a:solidFill>
                  <a:schemeClr val="dk1"/>
                </a:solidFill>
                <a:latin typeface="Arial"/>
                <a:ea typeface="DejaVu Sans"/>
              </a:rPr>
              <a:t>Evolution</a:t>
            </a:r>
            <a:endParaRPr lang="en-US" sz="1693" spc="-1">
              <a:solidFill>
                <a:srgbClr val="000000"/>
              </a:solidFill>
              <a:latin typeface="Arial"/>
            </a:endParaRPr>
          </a:p>
          <a:p>
            <a:pPr defTabSz="1105875"/>
            <a:r>
              <a:rPr lang="en-US" sz="1693" spc="-1">
                <a:solidFill>
                  <a:schemeClr val="dk1"/>
                </a:solidFill>
                <a:latin typeface="Arial"/>
                <a:ea typeface="DejaVu Sans"/>
              </a:rPr>
              <a:t>not necessary</a:t>
            </a:r>
            <a:endParaRPr lang="en-US" sz="1693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3" name="TextBox 47"/>
          <p:cNvSpPr/>
          <p:nvPr/>
        </p:nvSpPr>
        <p:spPr>
          <a:xfrm>
            <a:off x="6532751" y="5845062"/>
            <a:ext cx="1109935" cy="630949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108847" tIns="54423" rIns="108847" bIns="54423" anchor="t">
            <a:spAutoFit/>
          </a:bodyPr>
          <a:lstStyle/>
          <a:p>
            <a:pPr defTabSz="1105875"/>
            <a:r>
              <a:rPr lang="en-US" sz="1693" spc="-1">
                <a:solidFill>
                  <a:schemeClr val="dk1"/>
                </a:solidFill>
                <a:latin typeface="Arial"/>
                <a:ea typeface="DejaVu Sans"/>
              </a:rPr>
              <a:t>Evolution</a:t>
            </a:r>
            <a:endParaRPr lang="en-US" sz="1693" spc="-1">
              <a:solidFill>
                <a:srgbClr val="000000"/>
              </a:solidFill>
              <a:latin typeface="Arial"/>
            </a:endParaRPr>
          </a:p>
          <a:p>
            <a:pPr defTabSz="1105875"/>
            <a:r>
              <a:rPr lang="en-US" sz="1693" spc="-1">
                <a:solidFill>
                  <a:schemeClr val="dk1"/>
                </a:solidFill>
                <a:latin typeface="Arial"/>
                <a:ea typeface="DejaVu Sans"/>
              </a:rPr>
              <a:t>crucial</a:t>
            </a:r>
            <a:endParaRPr lang="en-US" sz="1693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1B6398E-02F7-4039-AAD7-BD1537DE8B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 </a:t>
            </a: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5F35307-47DA-400D-8875-39A3433E0D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6002" y="0"/>
            <a:ext cx="453999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271112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TextShape 1"/>
          <p:cNvSpPr/>
          <p:nvPr/>
        </p:nvSpPr>
        <p:spPr>
          <a:xfrm>
            <a:off x="828000" y="1521000"/>
            <a:ext cx="10514880" cy="4350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rmAutofit/>
          </a:bodyPr>
          <a:lstStyle/>
          <a:p>
            <a:pPr defTabSz="914400">
              <a:lnSpc>
                <a:spcPct val="100000"/>
              </a:lnSpc>
            </a:pPr>
            <a:endParaRPr lang="en-US" sz="2400" b="0" strike="noStrike" spc="-1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EDA41C-06F4-4C32-AD43-787D212A0B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488" y="596187"/>
            <a:ext cx="11799904" cy="5552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529643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TextShape 1"/>
          <p:cNvSpPr/>
          <p:nvPr/>
        </p:nvSpPr>
        <p:spPr>
          <a:xfrm>
            <a:off x="828000" y="1521000"/>
            <a:ext cx="10514880" cy="4350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rmAutofit/>
          </a:bodyPr>
          <a:lstStyle/>
          <a:p>
            <a:pPr defTabSz="914400">
              <a:lnSpc>
                <a:spcPct val="100000"/>
              </a:lnSpc>
            </a:pPr>
            <a:r>
              <a:rPr lang="en-US" sz="2400" spc="-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  <a:endParaRPr lang="en-US" sz="2400" b="0" strike="noStrike" spc="-1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40EBCE8-2759-452C-8822-8B88B70F1A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9695"/>
            <a:ext cx="12192000" cy="6758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931509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TextShape 1"/>
          <p:cNvSpPr txBox="1"/>
          <p:nvPr/>
        </p:nvSpPr>
        <p:spPr>
          <a:xfrm>
            <a:off x="828000" y="1079369"/>
            <a:ext cx="10515240" cy="5222450"/>
          </a:xfrm>
          <a:prstGeom prst="rect">
            <a:avLst/>
          </a:prstGeom>
          <a:noFill/>
          <a:ln>
            <a:noFill/>
          </a:ln>
        </p:spPr>
        <p:txBody>
          <a:bodyPr>
            <a:normAutofit fontScale="92500" lnSpcReduction="20000"/>
          </a:bodyPr>
          <a:lstStyle/>
          <a:p>
            <a:pPr>
              <a:lnSpc>
                <a:spcPct val="11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n-US" sz="2400" i="1">
                <a:solidFill>
                  <a:schemeClr val="bg2">
                    <a:lumMod val="50000"/>
                  </a:schemeClr>
                </a:solidFill>
              </a:rPr>
              <a:t>European Union </a:t>
            </a:r>
            <a:r>
              <a:rPr lang="en-US" sz="2400" i="1">
                <a:solidFill>
                  <a:srgbClr val="00B0F0"/>
                </a:solidFill>
              </a:rPr>
              <a:t>A.I. Act</a:t>
            </a:r>
            <a:r>
              <a:rPr lang="en-US" sz="2400" i="1">
                <a:solidFill>
                  <a:schemeClr val="bg2">
                    <a:lumMod val="50000"/>
                  </a:schemeClr>
                </a:solidFill>
              </a:rPr>
              <a:t>: 12 July 2024</a:t>
            </a:r>
          </a:p>
          <a:p>
            <a:pPr>
              <a:lnSpc>
                <a:spcPct val="110000"/>
              </a:lnSpc>
              <a:tabLst>
                <a:tab pos="0" algn="l"/>
              </a:tabLst>
            </a:pPr>
            <a:endParaRPr lang="en-US" sz="2400" spc="-1">
              <a:latin typeface="Calibri"/>
            </a:endParaRPr>
          </a:p>
          <a:p>
            <a:pPr>
              <a:lnSpc>
                <a:spcPct val="110000"/>
              </a:lnSpc>
              <a:tabLst>
                <a:tab pos="0" algn="l"/>
              </a:tabLst>
            </a:pPr>
            <a:r>
              <a:rPr lang="en-US" sz="2200">
                <a:latin typeface="Calibri" panose="020F0502020204030204" pitchFamily="34" charset="0"/>
                <a:cs typeface="Calibri" panose="020F0502020204030204" pitchFamily="34" charset="0"/>
              </a:rPr>
              <a:t>The Act assigns applications of AI to several risk categories. </a:t>
            </a:r>
          </a:p>
          <a:p>
            <a:pPr>
              <a:lnSpc>
                <a:spcPct val="110000"/>
              </a:lnSpc>
              <a:tabLst>
                <a:tab pos="0" algn="l"/>
              </a:tabLst>
            </a:pPr>
            <a:endParaRPr lang="en-US" sz="22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10000"/>
              </a:lnSpc>
              <a:tabLst>
                <a:tab pos="0" algn="l"/>
              </a:tabLst>
            </a:pPr>
            <a:r>
              <a:rPr lang="en-US" sz="2200">
                <a:latin typeface="Calibri" panose="020F0502020204030204" pitchFamily="34" charset="0"/>
                <a:cs typeface="Calibri" panose="020F0502020204030204" pitchFamily="34" charset="0"/>
              </a:rPr>
              <a:t>Applications and systems that create an </a:t>
            </a:r>
            <a:r>
              <a:rPr lang="en-US" sz="220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unacceptable </a:t>
            </a:r>
            <a:r>
              <a:rPr lang="en-US" sz="2200">
                <a:latin typeface="Calibri" panose="020F0502020204030204" pitchFamily="34" charset="0"/>
                <a:cs typeface="Calibri" panose="020F0502020204030204" pitchFamily="34" charset="0"/>
              </a:rPr>
              <a:t>risk are banned (manipulative / deceptive, exploiting vulnerabilities, inferring emotions in organisations, unrestricted collection of facial databases, social scoring of the type used in China, etc). </a:t>
            </a:r>
          </a:p>
          <a:p>
            <a:pPr>
              <a:lnSpc>
                <a:spcPct val="110000"/>
              </a:lnSpc>
              <a:tabLst>
                <a:tab pos="0" algn="l"/>
              </a:tabLst>
            </a:pPr>
            <a:endParaRPr lang="en-US" sz="22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10000"/>
              </a:lnSpc>
              <a:tabLst>
                <a:tab pos="0" algn="l"/>
              </a:tabLst>
            </a:pPr>
            <a:r>
              <a:rPr lang="en-US" sz="220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High-risk applications</a:t>
            </a:r>
            <a:r>
              <a:rPr lang="en-US" sz="2200">
                <a:latin typeface="Calibri" panose="020F0502020204030204" pitchFamily="34" charset="0"/>
                <a:cs typeface="Calibri" panose="020F0502020204030204" pitchFamily="34" charset="0"/>
              </a:rPr>
              <a:t> (profiling individuals, remote biometric identification systems, CV-scanning tool that ranks job applicants, determining access, admission or assignment to educational and vocational training institutions, applying the law to disputes, etc)  are subject to specific legal requirements</a:t>
            </a:r>
          </a:p>
          <a:p>
            <a:pPr>
              <a:lnSpc>
                <a:spcPct val="110000"/>
              </a:lnSpc>
              <a:tabLst>
                <a:tab pos="0" algn="l"/>
              </a:tabLst>
            </a:pPr>
            <a:endParaRPr lang="en-US" sz="22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10000"/>
              </a:lnSpc>
              <a:tabLst>
                <a:tab pos="0" algn="l"/>
              </a:tabLst>
            </a:pPr>
            <a:r>
              <a:rPr lang="en-US" sz="220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Limited risk </a:t>
            </a:r>
            <a:r>
              <a:rPr lang="en-US" sz="2200">
                <a:latin typeface="Calibri" panose="020F0502020204030204" pitchFamily="34" charset="0"/>
                <a:cs typeface="Calibri" panose="020F0502020204030204" pitchFamily="34" charset="0"/>
              </a:rPr>
              <a:t>AI systems are subject to lighter transparency obligations: developers and deployers must ensure that end-users are aware that they are interacting with AI (chatbots and deepfakes). </a:t>
            </a:r>
          </a:p>
          <a:p>
            <a:pPr>
              <a:lnSpc>
                <a:spcPct val="110000"/>
              </a:lnSpc>
              <a:tabLst>
                <a:tab pos="0" algn="l"/>
              </a:tabLst>
            </a:pPr>
            <a:endParaRPr lang="en-US" sz="22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10000"/>
              </a:lnSpc>
              <a:tabLst>
                <a:tab pos="0" algn="l"/>
              </a:tabLst>
            </a:pPr>
            <a:r>
              <a:rPr lang="en-US" sz="220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Minimal risk </a:t>
            </a:r>
            <a:r>
              <a:rPr lang="en-US" sz="2200">
                <a:latin typeface="Calibri" panose="020F0502020204030204" pitchFamily="34" charset="0"/>
                <a:cs typeface="Calibri" panose="020F0502020204030204" pitchFamily="34" charset="0"/>
              </a:rPr>
              <a:t>is unregulated (including AI applications like AI enabled video games and spam filters).</a:t>
            </a:r>
            <a:endParaRPr lang="en-US" sz="2200" strike="noStrike" spc="-1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8969250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TextShape 1"/>
          <p:cNvSpPr txBox="1"/>
          <p:nvPr/>
        </p:nvSpPr>
        <p:spPr>
          <a:xfrm>
            <a:off x="828000" y="1079369"/>
            <a:ext cx="10515240" cy="5222450"/>
          </a:xfrm>
          <a:prstGeom prst="rect">
            <a:avLst/>
          </a:prstGeom>
          <a:noFill/>
          <a:ln>
            <a:noFill/>
          </a:ln>
        </p:spPr>
        <p:txBody>
          <a:bodyPr>
            <a:normAutofit fontScale="92500" lnSpcReduction="20000"/>
          </a:bodyPr>
          <a:lstStyle/>
          <a:p>
            <a:pPr>
              <a:lnSpc>
                <a:spcPct val="11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n-US" sz="2400" i="1">
                <a:solidFill>
                  <a:schemeClr val="bg2">
                    <a:lumMod val="50000"/>
                  </a:schemeClr>
                </a:solidFill>
              </a:rPr>
              <a:t>European Union </a:t>
            </a:r>
            <a:r>
              <a:rPr lang="en-US" sz="2400" i="1">
                <a:solidFill>
                  <a:srgbClr val="00B0F0"/>
                </a:solidFill>
              </a:rPr>
              <a:t>A.I. Act</a:t>
            </a:r>
            <a:r>
              <a:rPr lang="en-US" sz="2400" i="1">
                <a:solidFill>
                  <a:schemeClr val="bg2">
                    <a:lumMod val="50000"/>
                  </a:schemeClr>
                </a:solidFill>
              </a:rPr>
              <a:t>: 12 July 2024</a:t>
            </a:r>
          </a:p>
          <a:p>
            <a:pPr>
              <a:lnSpc>
                <a:spcPct val="110000"/>
              </a:lnSpc>
              <a:tabLst>
                <a:tab pos="0" algn="l"/>
              </a:tabLst>
            </a:pPr>
            <a:endParaRPr lang="en-US" sz="2400" spc="-1">
              <a:latin typeface="Calibri"/>
            </a:endParaRPr>
          </a:p>
          <a:p>
            <a:pPr>
              <a:lnSpc>
                <a:spcPct val="110000"/>
              </a:lnSpc>
              <a:tabLst>
                <a:tab pos="0" algn="l"/>
              </a:tabLst>
            </a:pPr>
            <a:r>
              <a:rPr lang="en-US" sz="2200">
                <a:latin typeface="Calibri" panose="020F0502020204030204" pitchFamily="34" charset="0"/>
                <a:cs typeface="Calibri" panose="020F0502020204030204" pitchFamily="34" charset="0"/>
              </a:rPr>
              <a:t>The Act assigns applications of AI to several risk categories. </a:t>
            </a:r>
          </a:p>
          <a:p>
            <a:pPr>
              <a:lnSpc>
                <a:spcPct val="110000"/>
              </a:lnSpc>
              <a:tabLst>
                <a:tab pos="0" algn="l"/>
              </a:tabLst>
            </a:pPr>
            <a:endParaRPr lang="en-US" sz="22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10000"/>
              </a:lnSpc>
              <a:tabLst>
                <a:tab pos="0" algn="l"/>
              </a:tabLst>
            </a:pPr>
            <a:r>
              <a:rPr lang="en-US" sz="2200">
                <a:latin typeface="Calibri" panose="020F0502020204030204" pitchFamily="34" charset="0"/>
                <a:cs typeface="Calibri" panose="020F0502020204030204" pitchFamily="34" charset="0"/>
              </a:rPr>
              <a:t>Applications and systems that create an </a:t>
            </a:r>
            <a:r>
              <a:rPr lang="en-US" sz="220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unacceptable </a:t>
            </a:r>
            <a:r>
              <a:rPr lang="en-US" sz="2200">
                <a:latin typeface="Calibri" panose="020F0502020204030204" pitchFamily="34" charset="0"/>
                <a:cs typeface="Calibri" panose="020F0502020204030204" pitchFamily="34" charset="0"/>
              </a:rPr>
              <a:t>risk are banned (manipulative / deceptive, exploiting vulnerabilities, inferring emotions in organisations, unrestricted collection of facial databases, social scoring of the type used in China, etc). </a:t>
            </a:r>
          </a:p>
          <a:p>
            <a:pPr>
              <a:lnSpc>
                <a:spcPct val="110000"/>
              </a:lnSpc>
              <a:tabLst>
                <a:tab pos="0" algn="l"/>
              </a:tabLst>
            </a:pPr>
            <a:endParaRPr lang="en-US" sz="22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10000"/>
              </a:lnSpc>
              <a:tabLst>
                <a:tab pos="0" algn="l"/>
              </a:tabLst>
            </a:pPr>
            <a:r>
              <a:rPr lang="en-US" sz="220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High-risk applications</a:t>
            </a:r>
            <a:r>
              <a:rPr lang="en-US" sz="2200">
                <a:latin typeface="Calibri" panose="020F0502020204030204" pitchFamily="34" charset="0"/>
                <a:cs typeface="Calibri" panose="020F0502020204030204" pitchFamily="34" charset="0"/>
              </a:rPr>
              <a:t> (profiling individuals, remote biometric identification systems, CV-scanning tool that ranks job applicants, determining access, admission or assignment to educational and vocational training institutions, applying the law to disputes, etc)  are subject to specific legal requirements</a:t>
            </a:r>
          </a:p>
          <a:p>
            <a:pPr>
              <a:lnSpc>
                <a:spcPct val="110000"/>
              </a:lnSpc>
              <a:tabLst>
                <a:tab pos="0" algn="l"/>
              </a:tabLst>
            </a:pPr>
            <a:endParaRPr lang="en-US" sz="22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10000"/>
              </a:lnSpc>
              <a:tabLst>
                <a:tab pos="0" algn="l"/>
              </a:tabLst>
            </a:pPr>
            <a:r>
              <a:rPr lang="en-US" sz="220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Limited risk </a:t>
            </a:r>
            <a:r>
              <a:rPr lang="en-US" sz="2200">
                <a:latin typeface="Calibri" panose="020F0502020204030204" pitchFamily="34" charset="0"/>
                <a:cs typeface="Calibri" panose="020F0502020204030204" pitchFamily="34" charset="0"/>
              </a:rPr>
              <a:t>AI systems are subject to lighter transparency obligations: developers and deployers must ensure that end-users are aware that they are interacting with AI (chatbots and deepfakes). </a:t>
            </a:r>
          </a:p>
          <a:p>
            <a:pPr>
              <a:lnSpc>
                <a:spcPct val="110000"/>
              </a:lnSpc>
              <a:tabLst>
                <a:tab pos="0" algn="l"/>
              </a:tabLst>
            </a:pPr>
            <a:endParaRPr lang="en-US" sz="22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10000"/>
              </a:lnSpc>
              <a:tabLst>
                <a:tab pos="0" algn="l"/>
              </a:tabLst>
            </a:pPr>
            <a:r>
              <a:rPr lang="en-US" sz="220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Minimal risk </a:t>
            </a:r>
            <a:r>
              <a:rPr lang="en-US" sz="2200">
                <a:latin typeface="Calibri" panose="020F0502020204030204" pitchFamily="34" charset="0"/>
                <a:cs typeface="Calibri" panose="020F0502020204030204" pitchFamily="34" charset="0"/>
              </a:rPr>
              <a:t>is unregulated (including AI applications like AI enabled video games and spam filters).</a:t>
            </a:r>
            <a:endParaRPr lang="en-US" sz="2200" strike="noStrike" spc="-1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3652E4-8A99-4320-8683-43DF609EC9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7127"/>
            <a:ext cx="12555314" cy="6899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323077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TextShape 1"/>
          <p:cNvSpPr txBox="1"/>
          <p:nvPr/>
        </p:nvSpPr>
        <p:spPr>
          <a:xfrm>
            <a:off x="838380" y="1431445"/>
            <a:ext cx="10515240" cy="4350960"/>
          </a:xfrm>
          <a:prstGeom prst="rect">
            <a:avLst/>
          </a:prstGeom>
          <a:noFill/>
          <a:ln>
            <a:noFill/>
          </a:ln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n-US" sz="4000" b="0" i="1" strike="noStrike" spc="-1" err="1">
                <a:solidFill>
                  <a:srgbClr val="767171"/>
                </a:solidFill>
                <a:latin typeface="Calibri"/>
              </a:rPr>
              <a:t>Moravec’i</a:t>
            </a:r>
            <a:r>
              <a:rPr lang="en-US" sz="4000" b="0" i="1" strike="noStrike" spc="-1">
                <a:solidFill>
                  <a:srgbClr val="767171"/>
                </a:solidFill>
                <a:latin typeface="Calibri"/>
              </a:rPr>
              <a:t> </a:t>
            </a:r>
            <a:r>
              <a:rPr lang="en-US" sz="4000" i="1" spc="-1">
                <a:solidFill>
                  <a:srgbClr val="767171"/>
                </a:solidFill>
                <a:latin typeface="Calibri"/>
              </a:rPr>
              <a:t>p</a:t>
            </a:r>
            <a:r>
              <a:rPr lang="et-EE" sz="4000" b="0" i="1" strike="noStrike" spc="-1">
                <a:solidFill>
                  <a:srgbClr val="767171"/>
                </a:solidFill>
                <a:latin typeface="Calibri"/>
              </a:rPr>
              <a:t>aradoks:</a:t>
            </a:r>
            <a:endParaRPr lang="et-EE" sz="40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10000"/>
              </a:lnSpc>
              <a:tabLst>
                <a:tab pos="0" algn="l"/>
              </a:tabLst>
            </a:pPr>
            <a:endParaRPr lang="et-EE" sz="40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1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t-EE" sz="3200" b="0" strike="noStrike" spc="-1">
                <a:solidFill>
                  <a:srgbClr val="000000"/>
                </a:solidFill>
                <a:latin typeface="Calibri"/>
              </a:rPr>
              <a:t>Inimeste jaoks rasked ülesanded on masina jaoks tihtipeale lihtsad.</a:t>
            </a:r>
          </a:p>
          <a:p>
            <a:pPr>
              <a:lnSpc>
                <a:spcPct val="110000"/>
              </a:lnSpc>
              <a:tabLst>
                <a:tab pos="0" algn="l"/>
              </a:tabLst>
            </a:pPr>
            <a:endParaRPr lang="et-EE" sz="32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1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t-EE" sz="3200" b="0" strike="noStrike" spc="-1">
                <a:solidFill>
                  <a:srgbClr val="000000"/>
                </a:solidFill>
                <a:latin typeface="Calibri"/>
              </a:rPr>
              <a:t>Inimeste jaoks lihtsad ülesanded on masina jaoks tihtipeale äärmiselt keerulised</a:t>
            </a:r>
            <a:r>
              <a:rPr lang="et-EE" sz="3600" b="0" strike="noStrike" spc="-1">
                <a:solidFill>
                  <a:srgbClr val="000000"/>
                </a:solidFill>
                <a:latin typeface="Calibri"/>
              </a:rPr>
              <a:t>.</a:t>
            </a:r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TextShape 1"/>
          <p:cNvSpPr txBox="1"/>
          <p:nvPr/>
        </p:nvSpPr>
        <p:spPr>
          <a:xfrm>
            <a:off x="838380" y="1568621"/>
            <a:ext cx="10515240" cy="462204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n-US" sz="3600" i="1" spc="-1">
                <a:solidFill>
                  <a:srgbClr val="767171"/>
                </a:solidFill>
                <a:latin typeface="Calibri"/>
              </a:rPr>
              <a:t>Amara </a:t>
            </a:r>
            <a:r>
              <a:rPr lang="en-US" sz="3600" i="1" spc="-1" err="1">
                <a:solidFill>
                  <a:srgbClr val="767171"/>
                </a:solidFill>
                <a:latin typeface="Calibri"/>
              </a:rPr>
              <a:t>printsiip</a:t>
            </a:r>
            <a:r>
              <a:rPr lang="et-EE" sz="3600" b="0" i="1" strike="noStrike" spc="-1">
                <a:solidFill>
                  <a:srgbClr val="767171"/>
                </a:solidFill>
                <a:latin typeface="Calibri"/>
              </a:rPr>
              <a:t>:</a:t>
            </a:r>
            <a:endParaRPr lang="et-EE" sz="36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t-EE" sz="3600" b="0" strike="noStrike" spc="-1">
              <a:solidFill>
                <a:srgbClr val="000000"/>
              </a:solidFill>
              <a:latin typeface="Calibri"/>
            </a:endParaRPr>
          </a:p>
          <a:p>
            <a:pPr>
              <a:spcBef>
                <a:spcPts val="1001"/>
              </a:spcBef>
              <a:tabLst>
                <a:tab pos="0" algn="l"/>
              </a:tabLst>
            </a:pPr>
            <a:r>
              <a:rPr lang="fi-FI" sz="3600" spc="-1">
                <a:solidFill>
                  <a:srgbClr val="000000"/>
                </a:solidFill>
                <a:latin typeface="Calibri"/>
              </a:rPr>
              <a:t>Meil on kalduvus lähiperspektiivis tehnoloogia mõju üle hinnata ja pikemas perspektiivis alahinnata.</a:t>
            </a:r>
            <a:endParaRPr lang="et-EE" sz="36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4C47DB2-A53C-4047-8DA9-8A8A20523A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892" y="88728"/>
            <a:ext cx="10046216" cy="6680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900579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16B4CAC-6AF9-4AD6-85E2-F8058DAFB0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354" y="46234"/>
            <a:ext cx="9445148" cy="6811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808000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FD5AE71-1F9D-437E-984A-FFF1BEC003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2156" y="0"/>
            <a:ext cx="103997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2579776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34A20A-C2DD-4D7A-9DD4-C172DE8E39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7BBD45-94ED-46BC-A316-9265CED04B05}"/>
              </a:ext>
            </a:extLst>
          </p:cNvPr>
          <p:cNvSpPr>
            <a:spLocks noGrp="1"/>
          </p:cNvSpPr>
          <p:nvPr>
            <p:ph type="sub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F0795B5-6DEF-49DC-951F-544703CEB2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7" y="0"/>
            <a:ext cx="1218248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655408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TextShape 1"/>
          <p:cNvSpPr txBox="1"/>
          <p:nvPr/>
        </p:nvSpPr>
        <p:spPr>
          <a:xfrm>
            <a:off x="828000" y="1521000"/>
            <a:ext cx="10515240" cy="435096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t-EE" sz="3200" b="0" i="1" strike="noStrike" spc="-1">
                <a:solidFill>
                  <a:srgbClr val="767171"/>
                </a:solidFill>
                <a:latin typeface="Calibri"/>
              </a:rPr>
              <a:t>Erinevad suunad, eesmärgid, tehnoloogiad:</a:t>
            </a: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t-EE" sz="3200" b="0" strike="noStrike" spc="-1">
                <a:solidFill>
                  <a:srgbClr val="000000"/>
                </a:solidFill>
                <a:latin typeface="Calibri"/>
              </a:rPr>
              <a:t>Tsentraliseerimine</a:t>
            </a: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t-EE" sz="3200" b="0" strike="noStrike" spc="-1">
                <a:solidFill>
                  <a:srgbClr val="000000"/>
                </a:solidFill>
                <a:latin typeface="Calibri"/>
              </a:rPr>
              <a:t>Automatiseerimine</a:t>
            </a: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et-EE" sz="3200" b="0" strike="noStrike" spc="-1">
                <a:solidFill>
                  <a:srgbClr val="000000"/>
                </a:solidFill>
                <a:latin typeface="Calibri"/>
              </a:rPr>
              <a:t>Tehisintellekt</a:t>
            </a: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2" name="CustomShape 2"/>
          <p:cNvSpPr/>
          <p:nvPr/>
        </p:nvSpPr>
        <p:spPr>
          <a:xfrm>
            <a:off x="5906880" y="3013920"/>
            <a:ext cx="2896920" cy="943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et-EE" sz="2800" b="0" strike="noStrike" spc="-1">
                <a:solidFill>
                  <a:srgbClr val="767171"/>
                </a:solidFill>
                <a:latin typeface="Calibri"/>
              </a:rPr>
              <a:t>Vastastikune mõju </a:t>
            </a:r>
            <a:endParaRPr lang="en-US" sz="2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t-EE" sz="2800" b="0" strike="noStrike" spc="-1">
                <a:solidFill>
                  <a:srgbClr val="767171"/>
                </a:solidFill>
                <a:latin typeface="Calibri"/>
              </a:rPr>
              <a:t>ja võimendus</a:t>
            </a:r>
            <a:endParaRPr lang="en-US" sz="2800" b="0" strike="noStrike" spc="-1">
              <a:latin typeface="Arial"/>
            </a:endParaRPr>
          </a:p>
        </p:txBody>
      </p:sp>
      <p:sp>
        <p:nvSpPr>
          <p:cNvPr id="173" name="CustomShape 3"/>
          <p:cNvSpPr/>
          <p:nvPr/>
        </p:nvSpPr>
        <p:spPr>
          <a:xfrm>
            <a:off x="5131800" y="2678040"/>
            <a:ext cx="186120" cy="1520640"/>
          </a:xfrm>
          <a:prstGeom prst="rightBrace">
            <a:avLst>
              <a:gd name="adj1" fmla="val 8333"/>
              <a:gd name="adj2" fmla="val 50000"/>
            </a:avLst>
          </a:prstGeom>
          <a:noFill/>
          <a:ln w="34920" cap="rnd">
            <a:solidFill>
              <a:schemeClr val="bg2">
                <a:lumMod val="50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</p:spTree>
    <p:extLst>
      <p:ext uri="{BB962C8B-B14F-4D97-AF65-F5344CB8AC3E}">
        <p14:creationId xmlns:p14="http://schemas.microsoft.com/office/powerpoint/2010/main" val="2800887697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TextShape 1"/>
          <p:cNvSpPr/>
          <p:nvPr/>
        </p:nvSpPr>
        <p:spPr>
          <a:xfrm>
            <a:off x="828000" y="1521000"/>
            <a:ext cx="10514880" cy="4350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rmAutofit/>
          </a:bodyPr>
          <a:lstStyle/>
          <a:p>
            <a:pPr defTabSz="914400">
              <a:lnSpc>
                <a:spcPct val="100000"/>
              </a:lnSpc>
            </a:pPr>
            <a:endParaRPr lang="en-US" sz="2400" b="0" strike="noStrike" spc="-1">
              <a:solidFill>
                <a:srgbClr val="000000"/>
              </a:solidFill>
              <a:latin typeface="Arial"/>
            </a:endParaRPr>
          </a:p>
          <a:p>
            <a:pPr defTabSz="914400">
              <a:lnSpc>
                <a:spcPct val="100000"/>
              </a:lnSpc>
            </a:pPr>
            <a:endParaRPr lang="en-US" sz="2400" b="0" strike="noStrike" spc="-1">
              <a:solidFill>
                <a:srgbClr val="000000"/>
              </a:solidFill>
              <a:latin typeface="Arial"/>
            </a:endParaRPr>
          </a:p>
          <a:p>
            <a:pPr lvl="2"/>
            <a:r>
              <a:rPr lang="en-US" sz="4400" strike="noStrike" spc="-1">
                <a:solidFill>
                  <a:schemeClr val="dk1"/>
                </a:solidFill>
                <a:latin typeface="Calibri"/>
                <a:ea typeface="DejaVu Sans"/>
              </a:rPr>
              <a:t>	</a:t>
            </a:r>
          </a:p>
          <a:p>
            <a:pPr lvl="2"/>
            <a:r>
              <a:rPr lang="en-US" sz="3600" strike="noStrike" spc="-1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Keelemudelite äri ja kasutuse hinnangud </a:t>
            </a:r>
          </a:p>
          <a:p>
            <a:pPr lvl="2"/>
            <a:r>
              <a:rPr lang="en-US" sz="3600" strike="noStrike" spc="-1">
                <a:solidFill>
                  <a:schemeClr val="dk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2025-2026</a:t>
            </a:r>
            <a:endParaRPr lang="en-US" sz="3600" strike="noStrike" spc="-1">
              <a:solidFill>
                <a:schemeClr val="bg1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914400">
              <a:lnSpc>
                <a:spcPct val="11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400" b="0" strike="noStrike" spc="-1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25262247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/>
          </p:nvPr>
        </p:nvSpPr>
        <p:spPr>
          <a:xfrm>
            <a:off x="609755" y="0"/>
            <a:ext cx="10970865" cy="6081912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>
              <a:lnSpc>
                <a:spcPct val="100000"/>
              </a:lnSpc>
              <a:spcBef>
                <a:spcPts val="1714"/>
              </a:spcBef>
              <a:tabLst>
                <a:tab pos="0" algn="l"/>
              </a:tabLst>
            </a:pPr>
            <a:endParaRPr lang="en-US" sz="3386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  <a:spcBef>
                <a:spcPts val="1714"/>
              </a:spcBef>
              <a:tabLst>
                <a:tab pos="0" algn="l"/>
              </a:tabLst>
            </a:pPr>
            <a:endParaRPr lang="en-US" sz="3386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53136" y="701958"/>
            <a:ext cx="10484103" cy="5454085"/>
          </a:xfrm>
          <a:prstGeom prst="rect">
            <a:avLst/>
          </a:prstGeom>
          <a:noFill/>
          <a:ln w="0">
            <a:noFill/>
          </a:ln>
        </p:spPr>
        <p:txBody>
          <a:bodyPr lIns="108847" tIns="54423" rIns="108847" bIns="54423" anchor="t">
            <a:noAutofit/>
          </a:bodyPr>
          <a:lstStyle/>
          <a:p>
            <a:endParaRPr lang="en-US" sz="2419" i="1" spc="-1">
              <a:solidFill>
                <a:srgbClr val="00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F121F1-96A9-46D5-A44D-E979B5C659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8140070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/>
          </p:nvPr>
        </p:nvSpPr>
        <p:spPr>
          <a:xfrm>
            <a:off x="609755" y="0"/>
            <a:ext cx="10970865" cy="6081912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>
              <a:lnSpc>
                <a:spcPct val="100000"/>
              </a:lnSpc>
              <a:spcBef>
                <a:spcPts val="1714"/>
              </a:spcBef>
              <a:tabLst>
                <a:tab pos="0" algn="l"/>
              </a:tabLst>
            </a:pPr>
            <a:endParaRPr lang="en-US" sz="3386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  <a:spcBef>
                <a:spcPts val="1714"/>
              </a:spcBef>
              <a:tabLst>
                <a:tab pos="0" algn="l"/>
              </a:tabLst>
            </a:pPr>
            <a:endParaRPr lang="en-US" sz="3386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53136" y="701958"/>
            <a:ext cx="10484103" cy="5454085"/>
          </a:xfrm>
          <a:prstGeom prst="rect">
            <a:avLst/>
          </a:prstGeom>
          <a:noFill/>
          <a:ln w="0">
            <a:noFill/>
          </a:ln>
        </p:spPr>
        <p:txBody>
          <a:bodyPr lIns="108847" tIns="54423" rIns="108847" bIns="54423" anchor="t">
            <a:noAutofit/>
          </a:bodyPr>
          <a:lstStyle/>
          <a:p>
            <a:r>
              <a:rPr lang="en-US" sz="2661" spc="-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Humlum &amp; Vestergaard, May 2025</a:t>
            </a:r>
          </a:p>
          <a:p>
            <a:endParaRPr lang="en-US" sz="2661" spc="-1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661" i="1" spc="-1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“Large Language Models, Small Labor Market Effects”</a:t>
            </a:r>
          </a:p>
          <a:p>
            <a:endParaRPr lang="en-US" sz="2661" i="1" spc="-1">
              <a:solidFill>
                <a:srgbClr val="00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r>
              <a:rPr lang="en-US" sz="2419" i="1" spc="-1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We examine the labor market effects of AI chatbots using two large-scale adoption</a:t>
            </a:r>
          </a:p>
          <a:p>
            <a:r>
              <a:rPr lang="en-US" sz="2419" i="1" spc="-1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surveys (late 2023 and 2024) covering 11 exposed occupations (25,000 workers, 7,000 workplaces), linked to matched employer-employee data in Denmark.</a:t>
            </a:r>
          </a:p>
          <a:p>
            <a:endParaRPr lang="en-US" sz="2419" i="1" spc="-1">
              <a:solidFill>
                <a:srgbClr val="00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r>
              <a:rPr lang="en-US" sz="2419" i="1" spc="-1">
                <a:solidFill>
                  <a:srgbClr val="0070C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AI chatbots have had no significant impact on earnings or recorded hours in any occupation</a:t>
            </a:r>
            <a:r>
              <a:rPr lang="en-US" sz="2419" i="1" spc="-1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, with confidence intervals ruling out effects larger than 1%. Modest productivity gains (average time savings of 3%), combined with weak wage pass-through, help explain these limited labor market effects.</a:t>
            </a:r>
          </a:p>
        </p:txBody>
      </p:sp>
    </p:spTree>
    <p:extLst>
      <p:ext uri="{BB962C8B-B14F-4D97-AF65-F5344CB8AC3E}">
        <p14:creationId xmlns:p14="http://schemas.microsoft.com/office/powerpoint/2010/main" val="1740835317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2137209-E835-445C-ABFE-CB3852AB14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3453" y="0"/>
            <a:ext cx="67250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544958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8EFC89-B960-4C69-ABA8-1AE02A7145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E276626-CC14-43A4-8D73-EBD0320E34A0}"/>
              </a:ext>
            </a:extLst>
          </p:cNvPr>
          <p:cNvSpPr>
            <a:spLocks noGrp="1"/>
          </p:cNvSpPr>
          <p:nvPr>
            <p:ph type="sub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9CC255C-B1EA-4CE4-9EFA-CAFEE41C3A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404" y="0"/>
            <a:ext cx="116731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171747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TextShape 1"/>
          <p:cNvSpPr txBox="1"/>
          <p:nvPr/>
        </p:nvSpPr>
        <p:spPr>
          <a:xfrm>
            <a:off x="828000" y="1521000"/>
            <a:ext cx="10515240" cy="4350960"/>
          </a:xfrm>
          <a:prstGeom prst="rect">
            <a:avLst/>
          </a:prstGeom>
          <a:noFill/>
          <a:ln>
            <a:noFill/>
          </a:ln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n-US" sz="2400" spc="-1">
                <a:solidFill>
                  <a:srgbClr val="000000"/>
                </a:solidFill>
                <a:latin typeface="Calibri"/>
              </a:rPr>
              <a:t>MIT study: The GenAI Divide: State of AI in Business 2025 </a:t>
            </a:r>
          </a:p>
          <a:p>
            <a:pPr>
              <a:lnSpc>
                <a:spcPct val="11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400" spc="-1">
              <a:solidFill>
                <a:srgbClr val="000000"/>
              </a:solidFill>
              <a:latin typeface="Calibri"/>
            </a:endParaRPr>
          </a:p>
          <a:p>
            <a:pPr marL="342900" indent="-342900">
              <a:lnSpc>
                <a:spcPct val="110000"/>
              </a:lnSpc>
              <a:spcBef>
                <a:spcPts val="1001"/>
              </a:spcBef>
              <a:buFont typeface="Arial" panose="020B0604020202020204" pitchFamily="34" charset="0"/>
              <a:buChar char="•"/>
              <a:tabLst>
                <a:tab pos="0" algn="l"/>
              </a:tabLst>
            </a:pPr>
            <a:r>
              <a:rPr lang="en-US" sz="2400" spc="-1">
                <a:solidFill>
                  <a:schemeClr val="bg2">
                    <a:lumMod val="25000"/>
                  </a:schemeClr>
                </a:solidFill>
                <a:latin typeface="Calibri"/>
              </a:rPr>
              <a:t>Only 5% of organizations are seeing transformative returns. The vast majority—95%—report zero impact on profit and loss statements from formal AI investments.</a:t>
            </a:r>
          </a:p>
          <a:p>
            <a:pPr marL="342900" indent="-342900">
              <a:lnSpc>
                <a:spcPct val="110000"/>
              </a:lnSpc>
              <a:spcBef>
                <a:spcPts val="1001"/>
              </a:spcBef>
              <a:buFont typeface="Arial" panose="020B0604020202020204" pitchFamily="34" charset="0"/>
              <a:buChar char="•"/>
              <a:tabLst>
                <a:tab pos="0" algn="l"/>
              </a:tabLst>
            </a:pPr>
            <a:r>
              <a:rPr lang="en-US" sz="2400" spc="-1">
                <a:solidFill>
                  <a:schemeClr val="bg2">
                    <a:lumMod val="25000"/>
                  </a:schemeClr>
                </a:solidFill>
                <a:latin typeface="Calibri"/>
              </a:rPr>
              <a:t>The core barrier to scaling is not infrastructure, regulation, or talent. It is learning. Most GenAI systems do not retain feedback, adapt to context, or improve over time.</a:t>
            </a:r>
          </a:p>
          <a:p>
            <a:pPr marL="342900" indent="-342900">
              <a:lnSpc>
                <a:spcPct val="110000"/>
              </a:lnSpc>
              <a:spcBef>
                <a:spcPts val="1001"/>
              </a:spcBef>
              <a:buFont typeface="Arial" panose="020B0604020202020204" pitchFamily="34" charset="0"/>
              <a:buChar char="•"/>
              <a:tabLst>
                <a:tab pos="0" algn="l"/>
              </a:tabLst>
            </a:pPr>
            <a:r>
              <a:rPr lang="en-US" sz="2400" spc="-1">
                <a:solidFill>
                  <a:schemeClr val="bg2">
                    <a:lumMod val="25000"/>
                  </a:schemeClr>
                </a:solidFill>
                <a:latin typeface="Calibri"/>
              </a:rPr>
              <a:t>At the same time, employees in over 90% of companies regularly use personal AI tools for work.</a:t>
            </a:r>
          </a:p>
          <a:p>
            <a:pPr>
              <a:lnSpc>
                <a:spcPct val="11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400" b="0" strike="noStrike" spc="-1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899930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TextShape 1"/>
          <p:cNvSpPr txBox="1"/>
          <p:nvPr/>
        </p:nvSpPr>
        <p:spPr>
          <a:xfrm>
            <a:off x="773126" y="1497331"/>
            <a:ext cx="10515240" cy="435096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/>
          <a:p>
            <a:pPr>
              <a:lnSpc>
                <a:spcPct val="11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n-US" sz="2400" spc="-1">
                <a:solidFill>
                  <a:srgbClr val="000000"/>
                </a:solidFill>
                <a:latin typeface="Calibri"/>
              </a:rPr>
              <a:t>Where does truth matter?</a:t>
            </a:r>
          </a:p>
          <a:p>
            <a:pPr>
              <a:lnSpc>
                <a:spcPct val="11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400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1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400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10000"/>
              </a:lnSpc>
              <a:spcBef>
                <a:spcPts val="1001"/>
              </a:spcBef>
              <a:tabLst>
                <a:tab pos="0" algn="l"/>
              </a:tabLst>
            </a:pPr>
            <a:endParaRPr lang="en-US"/>
          </a:p>
          <a:p>
            <a:pPr>
              <a:lnSpc>
                <a:spcPct val="11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n-US"/>
              <a:t>  </a:t>
            </a:r>
          </a:p>
          <a:p>
            <a:pPr>
              <a:lnSpc>
                <a:spcPct val="110000"/>
              </a:lnSpc>
              <a:spcBef>
                <a:spcPts val="1001"/>
              </a:spcBef>
              <a:tabLst>
                <a:tab pos="0" algn="l"/>
              </a:tabLst>
            </a:pPr>
            <a:endParaRPr lang="en-US"/>
          </a:p>
          <a:p>
            <a:pPr>
              <a:lnSpc>
                <a:spcPct val="11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400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1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400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1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2400" b="0" strike="noStrike" spc="-1">
              <a:solidFill>
                <a:srgbClr val="000000"/>
              </a:solidFill>
              <a:latin typeface="Calibri"/>
            </a:endParaRP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482AA2C1-5D53-4FDF-9C37-C0A796D394E8}"/>
              </a:ext>
            </a:extLst>
          </p:cNvPr>
          <p:cNvCxnSpPr>
            <a:cxnSpLocks/>
          </p:cNvCxnSpPr>
          <p:nvPr/>
        </p:nvCxnSpPr>
        <p:spPr>
          <a:xfrm flipV="1">
            <a:off x="1289407" y="4433298"/>
            <a:ext cx="9426539" cy="1"/>
          </a:xfrm>
          <a:prstGeom prst="straightConnector1">
            <a:avLst/>
          </a:prstGeom>
          <a:ln w="34925"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B12397DD-0B67-4228-9466-67225C175478}"/>
              </a:ext>
            </a:extLst>
          </p:cNvPr>
          <p:cNvSpPr txBox="1"/>
          <p:nvPr/>
        </p:nvSpPr>
        <p:spPr>
          <a:xfrm>
            <a:off x="2512031" y="3785460"/>
            <a:ext cx="7152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>
                <a:latin typeface="Calibri" panose="020F0502020204030204" pitchFamily="34" charset="0"/>
                <a:cs typeface="Calibri" panose="020F0502020204030204" pitchFamily="34" charset="0"/>
              </a:rPr>
              <a:t>Sales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A5DAD83-5FA8-4A41-A7A9-AF7532AEFA64}"/>
              </a:ext>
            </a:extLst>
          </p:cNvPr>
          <p:cNvSpPr txBox="1"/>
          <p:nvPr/>
        </p:nvSpPr>
        <p:spPr>
          <a:xfrm>
            <a:off x="8284394" y="3429000"/>
            <a:ext cx="176952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>
                <a:latin typeface="Calibri" panose="020F0502020204030204" pitchFamily="34" charset="0"/>
                <a:cs typeface="Calibri" panose="020F0502020204030204" pitchFamily="34" charset="0"/>
              </a:rPr>
              <a:t>Bridge-building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3F9A3AB-366C-406D-96E4-78198EE9B451}"/>
              </a:ext>
            </a:extLst>
          </p:cNvPr>
          <p:cNvSpPr txBox="1"/>
          <p:nvPr/>
        </p:nvSpPr>
        <p:spPr>
          <a:xfrm>
            <a:off x="9652357" y="2842774"/>
            <a:ext cx="12786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>
                <a:latin typeface="Calibri" panose="020F0502020204030204" pitchFamily="34" charset="0"/>
                <a:cs typeface="Calibri" panose="020F0502020204030204" pitchFamily="34" charset="0"/>
              </a:rPr>
              <a:t>Aerospace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D41F44D-95D2-462F-8FA4-661F887AA0F0}"/>
              </a:ext>
            </a:extLst>
          </p:cNvPr>
          <p:cNvSpPr txBox="1"/>
          <p:nvPr/>
        </p:nvSpPr>
        <p:spPr>
          <a:xfrm>
            <a:off x="1525920" y="2785079"/>
            <a:ext cx="125386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>
                <a:latin typeface="Calibri" panose="020F0502020204030204" pitchFamily="34" charset="0"/>
                <a:cs typeface="Calibri" panose="020F0502020204030204" pitchFamily="34" charset="0"/>
              </a:rPr>
              <a:t>Marketing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1CFF750-C5E5-4422-9E5E-D76399D99AF7}"/>
              </a:ext>
            </a:extLst>
          </p:cNvPr>
          <p:cNvSpPr txBox="1"/>
          <p:nvPr/>
        </p:nvSpPr>
        <p:spPr>
          <a:xfrm>
            <a:off x="983874" y="3429000"/>
            <a:ext cx="61106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>
                <a:latin typeface="Calibri" panose="020F0502020204030204" pitchFamily="34" charset="0"/>
                <a:cs typeface="Calibri" panose="020F0502020204030204" pitchFamily="34" charset="0"/>
              </a:rPr>
              <a:t>Arts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8743F16-EF01-4B2E-BF09-8280D8E72ABB}"/>
              </a:ext>
            </a:extLst>
          </p:cNvPr>
          <p:cNvSpPr txBox="1"/>
          <p:nvPr/>
        </p:nvSpPr>
        <p:spPr>
          <a:xfrm>
            <a:off x="7371412" y="3042829"/>
            <a:ext cx="9309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>
                <a:latin typeface="Calibri" panose="020F0502020204030204" pitchFamily="34" charset="0"/>
                <a:cs typeface="Calibri" panose="020F0502020204030204" pitchFamily="34" charset="0"/>
              </a:rPr>
              <a:t>Physics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1A6EB06-6B9D-490C-A2CF-3036B2F4A34A}"/>
              </a:ext>
            </a:extLst>
          </p:cNvPr>
          <p:cNvSpPr txBox="1"/>
          <p:nvPr/>
        </p:nvSpPr>
        <p:spPr>
          <a:xfrm>
            <a:off x="6186562" y="3385350"/>
            <a:ext cx="9476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>
                <a:latin typeface="Calibri" panose="020F0502020204030204" pitchFamily="34" charset="0"/>
                <a:cs typeface="Calibri" panose="020F0502020204030204" pitchFamily="34" charset="0"/>
              </a:rPr>
              <a:t>Biology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78DED85-FF6E-48CF-B586-38F5DE512B17}"/>
              </a:ext>
            </a:extLst>
          </p:cNvPr>
          <p:cNvSpPr txBox="1"/>
          <p:nvPr/>
        </p:nvSpPr>
        <p:spPr>
          <a:xfrm>
            <a:off x="3084855" y="3137622"/>
            <a:ext cx="13773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>
                <a:latin typeface="Calibri" panose="020F0502020204030204" pitchFamily="34" charset="0"/>
                <a:cs typeface="Calibri" panose="020F0502020204030204" pitchFamily="34" charset="0"/>
              </a:rPr>
              <a:t>Humanities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2B2D4F4-B1AB-4BC1-A9AA-B95245B0B4F5}"/>
              </a:ext>
            </a:extLst>
          </p:cNvPr>
          <p:cNvSpPr txBox="1"/>
          <p:nvPr/>
        </p:nvSpPr>
        <p:spPr>
          <a:xfrm>
            <a:off x="10223683" y="4755976"/>
            <a:ext cx="8721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More?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7D49D8B-98CF-46D7-BB7E-9C0DDD0F27BA}"/>
              </a:ext>
            </a:extLst>
          </p:cNvPr>
          <p:cNvSpPr txBox="1"/>
          <p:nvPr/>
        </p:nvSpPr>
        <p:spPr>
          <a:xfrm>
            <a:off x="903634" y="4785067"/>
            <a:ext cx="7409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Less?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8107A6B-2B4E-434E-9559-2D0589F84C55}"/>
              </a:ext>
            </a:extLst>
          </p:cNvPr>
          <p:cNvSpPr txBox="1"/>
          <p:nvPr/>
        </p:nvSpPr>
        <p:spPr>
          <a:xfrm>
            <a:off x="4762071" y="2625098"/>
            <a:ext cx="173226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>
                <a:latin typeface="Calibri" panose="020F0502020204030204" pitchFamily="34" charset="0"/>
                <a:cs typeface="Calibri" panose="020F0502020204030204" pitchFamily="34" charset="0"/>
              </a:rPr>
              <a:t>Administration</a:t>
            </a:r>
          </a:p>
        </p:txBody>
      </p:sp>
    </p:spTree>
    <p:extLst>
      <p:ext uri="{BB962C8B-B14F-4D97-AF65-F5344CB8AC3E}">
        <p14:creationId xmlns:p14="http://schemas.microsoft.com/office/powerpoint/2010/main" val="2213685778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/>
          </p:nvPr>
        </p:nvSpPr>
        <p:spPr>
          <a:xfrm>
            <a:off x="609755" y="0"/>
            <a:ext cx="10970865" cy="6081912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>
              <a:lnSpc>
                <a:spcPct val="100000"/>
              </a:lnSpc>
              <a:spcBef>
                <a:spcPts val="1714"/>
              </a:spcBef>
              <a:tabLst>
                <a:tab pos="0" algn="l"/>
              </a:tabLst>
            </a:pPr>
            <a:endParaRPr lang="en-US" sz="3386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  <a:spcBef>
                <a:spcPts val="1714"/>
              </a:spcBef>
              <a:tabLst>
                <a:tab pos="0" algn="l"/>
              </a:tabLst>
            </a:pPr>
            <a:endParaRPr lang="en-US" sz="3386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53136" y="701958"/>
            <a:ext cx="10484103" cy="5454085"/>
          </a:xfrm>
          <a:prstGeom prst="rect">
            <a:avLst/>
          </a:prstGeom>
          <a:noFill/>
          <a:ln w="0">
            <a:noFill/>
          </a:ln>
        </p:spPr>
        <p:txBody>
          <a:bodyPr lIns="108847" tIns="54423" rIns="108847" bIns="54423" anchor="t">
            <a:noAutofit/>
          </a:bodyPr>
          <a:lstStyle/>
          <a:p>
            <a:r>
              <a:rPr lang="en-US" sz="2661" spc="-1">
                <a:solidFill>
                  <a:srgbClr val="000000"/>
                </a:solidFill>
                <a:latin typeface="Calibri"/>
              </a:rPr>
              <a:t>McKinsey report, March 2025</a:t>
            </a:r>
            <a:endParaRPr lang="en-US" sz="2661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6ECC4A-C3C2-45F3-8128-19340E7397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" y="1602150"/>
            <a:ext cx="12191573" cy="4422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95294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TextShape 1"/>
          <p:cNvSpPr txBox="1"/>
          <p:nvPr/>
        </p:nvSpPr>
        <p:spPr>
          <a:xfrm>
            <a:off x="838080" y="349629"/>
            <a:ext cx="10515240" cy="132516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en-US" sz="4400" spc="-1">
                <a:solidFill>
                  <a:srgbClr val="767171"/>
                </a:solidFill>
                <a:latin typeface="Calibri Light"/>
              </a:rPr>
              <a:t>Oletused</a:t>
            </a:r>
            <a:endParaRPr lang="et-EE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52" name="TextShape 2"/>
          <p:cNvSpPr txBox="1"/>
          <p:nvPr/>
        </p:nvSpPr>
        <p:spPr>
          <a:xfrm>
            <a:off x="838080" y="1825560"/>
            <a:ext cx="10515240" cy="435096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/>
          <a:p>
            <a:pPr marL="571500" indent="-571500">
              <a:lnSpc>
                <a:spcPct val="90000"/>
              </a:lnSpc>
              <a:spcBef>
                <a:spcPts val="1001"/>
              </a:spcBef>
              <a:buFont typeface="Arial" panose="020B0604020202020204" pitchFamily="34" charset="0"/>
              <a:buChar char="•"/>
              <a:tabLst>
                <a:tab pos="0" algn="l"/>
              </a:tabLst>
            </a:pPr>
            <a:endParaRPr lang="en-US" sz="2400" spc="-1">
              <a:solidFill>
                <a:srgbClr val="000000"/>
              </a:solidFill>
              <a:latin typeface="Calibri"/>
            </a:endParaRPr>
          </a:p>
          <a:p>
            <a:pPr marL="571500" indent="-571500">
              <a:lnSpc>
                <a:spcPct val="90000"/>
              </a:lnSpc>
              <a:spcBef>
                <a:spcPts val="1001"/>
              </a:spcBef>
              <a:buFont typeface="Arial" panose="020B0604020202020204" pitchFamily="34" charset="0"/>
              <a:buChar char="•"/>
              <a:tabLst>
                <a:tab pos="0" algn="l"/>
              </a:tabLst>
            </a:pPr>
            <a:r>
              <a:rPr lang="en-US" sz="2400" spc="-1">
                <a:solidFill>
                  <a:srgbClr val="000000"/>
                </a:solidFill>
                <a:latin typeface="Calibri"/>
              </a:rPr>
              <a:t>A.I. areneb ennustamatutes suundades, ennustamatu kiirusega.</a:t>
            </a:r>
          </a:p>
          <a:p>
            <a:pPr marL="571500" indent="-571500">
              <a:lnSpc>
                <a:spcPct val="90000"/>
              </a:lnSpc>
              <a:spcBef>
                <a:spcPts val="1001"/>
              </a:spcBef>
              <a:buFont typeface="Arial" panose="020B0604020202020204" pitchFamily="34" charset="0"/>
              <a:buChar char="•"/>
              <a:tabLst>
                <a:tab pos="0" algn="l"/>
              </a:tabLst>
            </a:pPr>
            <a:r>
              <a:rPr lang="en-US" sz="2400" spc="-1">
                <a:solidFill>
                  <a:srgbClr val="000000"/>
                </a:solidFill>
                <a:latin typeface="Calibri"/>
              </a:rPr>
              <a:t>Pea kõik “tava-tööd” jäävad nähtavas tulevikus alles.</a:t>
            </a:r>
          </a:p>
          <a:p>
            <a:pPr marL="571500" indent="-571500">
              <a:lnSpc>
                <a:spcPct val="90000"/>
              </a:lnSpc>
              <a:spcBef>
                <a:spcPts val="1001"/>
              </a:spcBef>
              <a:buFont typeface="Arial" panose="020B0604020202020204" pitchFamily="34" charset="0"/>
              <a:buChar char="•"/>
              <a:tabLst>
                <a:tab pos="0" algn="l"/>
              </a:tabLst>
            </a:pPr>
            <a:r>
              <a:rPr lang="en-US" sz="2400" spc="-1">
                <a:solidFill>
                  <a:srgbClr val="000000"/>
                </a:solidFill>
                <a:latin typeface="Calibri"/>
              </a:rPr>
              <a:t>Vajalikest A.I. / IT oskustest on väga puudu.</a:t>
            </a:r>
          </a:p>
          <a:p>
            <a:pPr marL="571500" indent="-571500">
              <a:lnSpc>
                <a:spcPct val="90000"/>
              </a:lnSpc>
              <a:spcBef>
                <a:spcPts val="1001"/>
              </a:spcBef>
              <a:buFont typeface="Arial" panose="020B0604020202020204" pitchFamily="34" charset="0"/>
              <a:buChar char="•"/>
              <a:tabLst>
                <a:tab pos="0" algn="l"/>
              </a:tabLst>
            </a:pPr>
            <a:r>
              <a:rPr lang="en-US" sz="2400" spc="-1">
                <a:solidFill>
                  <a:srgbClr val="000000"/>
                </a:solidFill>
                <a:latin typeface="Calibri"/>
              </a:rPr>
              <a:t>A.I. võimestab tarkvara arendajaid.</a:t>
            </a:r>
          </a:p>
          <a:p>
            <a:pPr marL="571500" indent="-571500">
              <a:lnSpc>
                <a:spcPct val="90000"/>
              </a:lnSpc>
              <a:spcBef>
                <a:spcPts val="1001"/>
              </a:spcBef>
              <a:buFont typeface="Arial" panose="020B0604020202020204" pitchFamily="34" charset="0"/>
              <a:buChar char="•"/>
              <a:tabLst>
                <a:tab pos="0" algn="l"/>
              </a:tabLst>
            </a:pPr>
            <a:r>
              <a:rPr lang="en-US" sz="2400" spc="-1">
                <a:solidFill>
                  <a:srgbClr val="000000"/>
                </a:solidFill>
                <a:latin typeface="Calibri"/>
              </a:rPr>
              <a:t>Nõudlus tarkvara arenduse vastu kasvab.</a:t>
            </a:r>
          </a:p>
          <a:p>
            <a:pPr marL="571500" indent="-571500">
              <a:lnSpc>
                <a:spcPct val="90000"/>
              </a:lnSpc>
              <a:spcBef>
                <a:spcPts val="1001"/>
              </a:spcBef>
              <a:buFont typeface="Arial" panose="020B0604020202020204" pitchFamily="34" charset="0"/>
              <a:buChar char="•"/>
              <a:tabLst>
                <a:tab pos="0" algn="l"/>
              </a:tabLst>
            </a:pPr>
            <a:r>
              <a:rPr lang="en-US" sz="2400" spc="-1">
                <a:solidFill>
                  <a:srgbClr val="000000"/>
                </a:solidFill>
                <a:latin typeface="Calibri"/>
              </a:rPr>
              <a:t>Õpetamise struktuuri variatiivsust tasub suurendada.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n-US" sz="2400" spc="-1">
                <a:solidFill>
                  <a:srgbClr val="000000"/>
                </a:solidFill>
                <a:latin typeface="Calibri"/>
              </a:rPr>
              <a:t>	        Näiteks: käivitame integreeritud erialasid lisaks hüperspetsialiseeritutele.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n-US" sz="2400" spc="-1">
                <a:solidFill>
                  <a:srgbClr val="000000"/>
                </a:solidFill>
                <a:latin typeface="Calibri"/>
              </a:rPr>
              <a:t>        </a:t>
            </a:r>
          </a:p>
          <a:p>
            <a:pPr marL="457200" indent="-457200">
              <a:lnSpc>
                <a:spcPct val="110000"/>
              </a:lnSpc>
              <a:spcBef>
                <a:spcPts val="1001"/>
              </a:spcBef>
              <a:buFont typeface="Arial" panose="020B0604020202020204" pitchFamily="34" charset="0"/>
              <a:buChar char="•"/>
              <a:tabLst>
                <a:tab pos="0" algn="l"/>
              </a:tabLst>
            </a:pPr>
            <a:endParaRPr lang="en-US" sz="2400" spc="-1">
              <a:solidFill>
                <a:srgbClr val="000000"/>
              </a:solidFill>
              <a:latin typeface="Calibri"/>
            </a:endParaRPr>
          </a:p>
          <a:p>
            <a:pPr marL="457200" indent="-457200">
              <a:lnSpc>
                <a:spcPct val="110000"/>
              </a:lnSpc>
              <a:spcBef>
                <a:spcPts val="1001"/>
              </a:spcBef>
              <a:buFont typeface="Arial" panose="020B0604020202020204" pitchFamily="34" charset="0"/>
              <a:buChar char="•"/>
              <a:tabLst>
                <a:tab pos="0" algn="l"/>
              </a:tabLst>
            </a:pPr>
            <a:endParaRPr lang="en-US" sz="2400" spc="-1">
              <a:solidFill>
                <a:srgbClr val="000000"/>
              </a:solidFill>
              <a:latin typeface="Calibri"/>
            </a:endParaRPr>
          </a:p>
          <a:p>
            <a:pPr marL="457200" indent="-457200">
              <a:lnSpc>
                <a:spcPct val="110000"/>
              </a:lnSpc>
              <a:spcBef>
                <a:spcPts val="1001"/>
              </a:spcBef>
              <a:buFont typeface="Arial" panose="020B0604020202020204" pitchFamily="34" charset="0"/>
              <a:buChar char="•"/>
              <a:tabLst>
                <a:tab pos="0" algn="l"/>
              </a:tabLst>
            </a:pPr>
            <a:endParaRPr lang="et-EE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t-EE" sz="2800" b="0" strike="noStrike" spc="-1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t-EE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425251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1983</TotalTime>
  <Words>2200</Words>
  <Application>Microsoft Office PowerPoint</Application>
  <PresentationFormat>Widescreen</PresentationFormat>
  <Paragraphs>432</Paragraphs>
  <Slides>91</Slides>
  <Notes>9</Notes>
  <HiddenSlides>0</HiddenSlides>
  <MMClips>2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91</vt:i4>
      </vt:variant>
    </vt:vector>
  </HeadingPairs>
  <TitlesOfParts>
    <vt:vector size="98" baseType="lpstr">
      <vt:lpstr>Arial</vt:lpstr>
      <vt:lpstr>Bitstream Vera Sans</vt:lpstr>
      <vt:lpstr>Calibri</vt:lpstr>
      <vt:lpstr>Calibri Light</vt:lpstr>
      <vt:lpstr>DejaVu Sans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Anthropic: optimistlikud ennustused 2026 september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subject/>
  <dc:creator>Tanel Tammet</dc:creator>
  <dc:description/>
  <cp:lastModifiedBy>Tanel Tammet</cp:lastModifiedBy>
  <cp:revision>193</cp:revision>
  <dcterms:created xsi:type="dcterms:W3CDTF">2019-08-16T16:46:31Z</dcterms:created>
  <dcterms:modified xsi:type="dcterms:W3CDTF">2026-09-10T07:42:51Z</dcterms:modified>
  <dc:language>en-US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16.0000</vt:lpwstr>
  </property>
  <property fmtid="{D5CDD505-2E9C-101B-9397-08002B2CF9AE}" pid="3" name="HiddenSlides">
    <vt:i4>0</vt:i4>
  </property>
  <property fmtid="{D5CDD505-2E9C-101B-9397-08002B2CF9AE}" pid="4" name="HyperlinksChanged">
    <vt:bool>false</vt:bool>
  </property>
  <property fmtid="{D5CDD505-2E9C-101B-9397-08002B2CF9AE}" pid="5" name="LinksUpToDate">
    <vt:bool>false</vt:bool>
  </property>
  <property fmtid="{D5CDD505-2E9C-101B-9397-08002B2CF9AE}" pid="6" name="MMClips">
    <vt:i4>2</vt:i4>
  </property>
  <property fmtid="{D5CDD505-2E9C-101B-9397-08002B2CF9AE}" pid="7" name="Notes">
    <vt:i4>46</vt:i4>
  </property>
  <property fmtid="{D5CDD505-2E9C-101B-9397-08002B2CF9AE}" pid="8" name="PresentationFormat">
    <vt:lpwstr>Widescreen</vt:lpwstr>
  </property>
  <property fmtid="{D5CDD505-2E9C-101B-9397-08002B2CF9AE}" pid="9" name="ScaleCrop">
    <vt:bool>false</vt:bool>
  </property>
  <property fmtid="{D5CDD505-2E9C-101B-9397-08002B2CF9AE}" pid="10" name="ShareDoc">
    <vt:bool>false</vt:bool>
  </property>
  <property fmtid="{D5CDD505-2E9C-101B-9397-08002B2CF9AE}" pid="11" name="Slides">
    <vt:i4>85</vt:i4>
  </property>
</Properties>
</file>